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1"/>
  </p:notesMasterIdLst>
  <p:sldIdLst>
    <p:sldId id="256" r:id="rId2"/>
    <p:sldId id="259" r:id="rId3"/>
    <p:sldId id="260" r:id="rId4"/>
    <p:sldId id="314" r:id="rId5"/>
    <p:sldId id="315" r:id="rId6"/>
    <p:sldId id="433" r:id="rId7"/>
    <p:sldId id="367" r:id="rId8"/>
    <p:sldId id="390" r:id="rId9"/>
    <p:sldId id="588" r:id="rId10"/>
    <p:sldId id="548" r:id="rId11"/>
    <p:sldId id="549" r:id="rId12"/>
    <p:sldId id="550" r:id="rId13"/>
    <p:sldId id="551" r:id="rId14"/>
    <p:sldId id="552" r:id="rId15"/>
    <p:sldId id="553" r:id="rId16"/>
    <p:sldId id="456" r:id="rId17"/>
    <p:sldId id="457" r:id="rId18"/>
    <p:sldId id="458" r:id="rId19"/>
    <p:sldId id="465" r:id="rId20"/>
    <p:sldId id="554" r:id="rId21"/>
    <p:sldId id="555" r:id="rId22"/>
    <p:sldId id="556" r:id="rId23"/>
    <p:sldId id="557" r:id="rId24"/>
    <p:sldId id="558" r:id="rId25"/>
    <p:sldId id="569" r:id="rId26"/>
    <p:sldId id="559" r:id="rId27"/>
    <p:sldId id="562" r:id="rId28"/>
    <p:sldId id="560" r:id="rId29"/>
    <p:sldId id="561" r:id="rId30"/>
    <p:sldId id="563" r:id="rId31"/>
    <p:sldId id="564" r:id="rId32"/>
    <p:sldId id="565" r:id="rId33"/>
    <p:sldId id="566" r:id="rId34"/>
    <p:sldId id="567" r:id="rId35"/>
    <p:sldId id="571" r:id="rId36"/>
    <p:sldId id="572" r:id="rId37"/>
    <p:sldId id="573" r:id="rId38"/>
    <p:sldId id="574" r:id="rId39"/>
    <p:sldId id="575" r:id="rId40"/>
    <p:sldId id="576" r:id="rId41"/>
    <p:sldId id="577" r:id="rId42"/>
    <p:sldId id="578" r:id="rId43"/>
    <p:sldId id="579" r:id="rId44"/>
    <p:sldId id="580" r:id="rId45"/>
    <p:sldId id="581" r:id="rId46"/>
    <p:sldId id="582" r:id="rId47"/>
    <p:sldId id="583" r:id="rId48"/>
    <p:sldId id="584" r:id="rId49"/>
    <p:sldId id="585" r:id="rId50"/>
    <p:sldId id="586" r:id="rId51"/>
    <p:sldId id="587" r:id="rId52"/>
    <p:sldId id="589" r:id="rId53"/>
    <p:sldId id="590" r:id="rId54"/>
    <p:sldId id="591" r:id="rId55"/>
    <p:sldId id="592" r:id="rId56"/>
    <p:sldId id="593" r:id="rId57"/>
    <p:sldId id="595" r:id="rId58"/>
    <p:sldId id="596" r:id="rId59"/>
    <p:sldId id="597" r:id="rId60"/>
    <p:sldId id="598" r:id="rId61"/>
    <p:sldId id="599" r:id="rId62"/>
    <p:sldId id="600" r:id="rId63"/>
    <p:sldId id="601" r:id="rId64"/>
    <p:sldId id="602" r:id="rId65"/>
    <p:sldId id="603" r:id="rId66"/>
    <p:sldId id="604" r:id="rId67"/>
    <p:sldId id="605" r:id="rId68"/>
    <p:sldId id="606" r:id="rId69"/>
    <p:sldId id="607" r:id="rId70"/>
    <p:sldId id="608" r:id="rId71"/>
    <p:sldId id="609" r:id="rId72"/>
    <p:sldId id="610" r:id="rId73"/>
    <p:sldId id="611" r:id="rId74"/>
    <p:sldId id="613" r:id="rId75"/>
    <p:sldId id="614" r:id="rId76"/>
    <p:sldId id="615" r:id="rId77"/>
    <p:sldId id="616" r:id="rId78"/>
    <p:sldId id="617" r:id="rId79"/>
    <p:sldId id="618" r:id="rId80"/>
    <p:sldId id="619" r:id="rId81"/>
    <p:sldId id="620" r:id="rId82"/>
    <p:sldId id="621" r:id="rId83"/>
    <p:sldId id="622" r:id="rId84"/>
    <p:sldId id="623" r:id="rId85"/>
    <p:sldId id="624" r:id="rId86"/>
    <p:sldId id="625" r:id="rId87"/>
    <p:sldId id="626" r:id="rId88"/>
    <p:sldId id="627" r:id="rId89"/>
    <p:sldId id="628" r:id="rId90"/>
    <p:sldId id="629" r:id="rId91"/>
    <p:sldId id="630" r:id="rId92"/>
    <p:sldId id="632" r:id="rId93"/>
    <p:sldId id="633" r:id="rId94"/>
    <p:sldId id="631" r:id="rId95"/>
    <p:sldId id="634" r:id="rId96"/>
    <p:sldId id="635" r:id="rId97"/>
    <p:sldId id="636" r:id="rId98"/>
    <p:sldId id="637" r:id="rId99"/>
    <p:sldId id="290" r:id="rId10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000099"/>
    <a:srgbClr val="E3EBF5"/>
    <a:srgbClr val="FFFFFF"/>
    <a:srgbClr val="AADAF8"/>
    <a:srgbClr val="FFA7A7"/>
    <a:srgbClr val="C3F4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446" autoAdjust="0"/>
  </p:normalViewPr>
  <p:slideViewPr>
    <p:cSldViewPr>
      <p:cViewPr varScale="1">
        <p:scale>
          <a:sx n="75" d="100"/>
          <a:sy n="75" d="100"/>
        </p:scale>
        <p:origin x="-142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8/23/2014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b="1" dirty="0">
              <a:cs typeface="B Nazanin" pitchFamily="2" charset="-78"/>
            </a:endParaRPr>
          </a:p>
        </p:txBody>
      </p:sp>
      <p:sp>
        <p:nvSpPr>
          <p:cNvPr id="4" name="Slide Number Placeholder 3"/>
          <p:cNvSpPr>
            <a:spLocks noGrp="1"/>
          </p:cNvSpPr>
          <p:nvPr>
            <p:ph type="sldNum" sz="quarter" idx="10"/>
          </p:nvPr>
        </p:nvSpPr>
        <p:spPr/>
        <p:txBody>
          <a:bodyPr/>
          <a:lstStyle/>
          <a:p>
            <a:fld id="{F1F788F0-A518-4A71-92E4-13B940F83B9D}" type="slidenum">
              <a:rPr lang="en-US" smtClean="0"/>
              <a:t>4</a:t>
            </a:fld>
            <a:endParaRPr lang="en-US"/>
          </a:p>
        </p:txBody>
      </p:sp>
    </p:spTree>
    <p:extLst>
      <p:ext uri="{BB962C8B-B14F-4D97-AF65-F5344CB8AC3E}">
        <p14:creationId xmlns:p14="http://schemas.microsoft.com/office/powerpoint/2010/main" val="875637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8</a:t>
            </a:fld>
            <a:endParaRPr lang="en-US"/>
          </a:p>
        </p:txBody>
      </p:sp>
    </p:spTree>
    <p:extLst>
      <p:ext uri="{BB962C8B-B14F-4D97-AF65-F5344CB8AC3E}">
        <p14:creationId xmlns:p14="http://schemas.microsoft.com/office/powerpoint/2010/main" val="2755681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69</a:t>
            </a:fld>
            <a:endParaRPr lang="en-US"/>
          </a:p>
        </p:txBody>
      </p:sp>
    </p:spTree>
    <p:extLst>
      <p:ext uri="{BB962C8B-B14F-4D97-AF65-F5344CB8AC3E}">
        <p14:creationId xmlns:p14="http://schemas.microsoft.com/office/powerpoint/2010/main" val="1667249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0"/>
            <a:ext cx="7543799" cy="3048000"/>
          </a:xfrm>
        </p:spPr>
        <p:txBody>
          <a:bodyPr>
            <a:normAutofit/>
          </a:bodyPr>
          <a:lstStyle/>
          <a:p>
            <a:r>
              <a:rPr lang="fa-IR" sz="8800" b="1" dirty="0" smtClean="0"/>
              <a:t>پایگاه داده ها</a:t>
            </a:r>
            <a:r>
              <a:rPr lang="en-US" sz="8800" b="1" dirty="0" smtClean="0"/>
              <a:t> </a:t>
            </a:r>
            <a:r>
              <a:rPr lang="fa-IR" sz="7200" dirty="0" smtClean="0"/>
              <a:t/>
            </a:r>
            <a:br>
              <a:rPr lang="fa-IR" sz="7200" dirty="0" smtClean="0"/>
            </a:br>
            <a:r>
              <a:rPr lang="fa-IR" sz="6000" dirty="0" smtClean="0"/>
              <a:t>فصل ششم</a:t>
            </a:r>
            <a:r>
              <a:rPr lang="fa-IR" sz="4000" dirty="0"/>
              <a:t>: </a:t>
            </a:r>
            <a:r>
              <a:rPr lang="en-US" sz="3200" dirty="0" smtClean="0"/>
              <a:t>SQL</a:t>
            </a:r>
            <a:endParaRPr lang="en-US" sz="3200" dirty="0"/>
          </a:p>
        </p:txBody>
      </p:sp>
      <p:sp>
        <p:nvSpPr>
          <p:cNvPr id="3" name="Subtitle 2"/>
          <p:cNvSpPr>
            <a:spLocks noGrp="1"/>
          </p:cNvSpPr>
          <p:nvPr>
            <p:ph type="subTitle" idx="1"/>
          </p:nvPr>
        </p:nvSpPr>
        <p:spPr>
          <a:xfrm>
            <a:off x="914400" y="4114800"/>
            <a:ext cx="6858000" cy="1981200"/>
          </a:xfrm>
        </p:spPr>
        <p:txBody>
          <a:bodyPr>
            <a:normAutofit/>
          </a:bodyPr>
          <a:lstStyle/>
          <a:p>
            <a:r>
              <a:rPr lang="fa-IR" sz="1800" dirty="0">
                <a:solidFill>
                  <a:schemeClr val="tx1"/>
                </a:solidFill>
              </a:rPr>
              <a:t>دانشگاه صنعتی بیرجند</a:t>
            </a:r>
          </a:p>
          <a:p>
            <a:r>
              <a:rPr lang="fa-IR" sz="1800" dirty="0">
                <a:solidFill>
                  <a:schemeClr val="tx1"/>
                </a:solidFill>
              </a:rPr>
              <a:t>نیمسال اول تحصیلی 94-93</a:t>
            </a:r>
          </a:p>
          <a:p>
            <a:r>
              <a:rPr lang="fa-IR" sz="1800" dirty="0" smtClean="0">
                <a:solidFill>
                  <a:schemeClr val="tx1"/>
                </a:solidFill>
              </a:rPr>
              <a:t>وحیده </a:t>
            </a:r>
            <a:r>
              <a:rPr lang="fa-IR" sz="1800" dirty="0" smtClean="0">
                <a:solidFill>
                  <a:schemeClr val="tx1"/>
                </a:solidFill>
              </a:rPr>
              <a:t>بابائیان</a:t>
            </a:r>
          </a:p>
          <a:p>
            <a:r>
              <a:rPr lang="en-US" sz="1800" dirty="0" smtClean="0">
                <a:solidFill>
                  <a:schemeClr val="tx1"/>
                </a:solidFill>
              </a:rPr>
              <a:t>vahidebabaiyan@yahoo.com</a:t>
            </a:r>
            <a:endParaRPr lang="fa-IR" sz="1800" dirty="0" smtClean="0">
              <a:solidFill>
                <a:schemeClr val="tx1"/>
              </a:solidFill>
            </a:endParaRPr>
          </a:p>
          <a:p>
            <a:endParaRPr lang="en-US" sz="1800" dirty="0">
              <a:solidFill>
                <a:schemeClr val="tx1"/>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762002" cy="857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40005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dirty="0"/>
              <a:t>اپراتورها در </a:t>
            </a:r>
            <a:r>
              <a:rPr lang="en-US" dirty="0"/>
              <a:t>SQL</a:t>
            </a:r>
          </a:p>
        </p:txBody>
      </p:sp>
      <p:sp>
        <p:nvSpPr>
          <p:cNvPr id="3" name="Content Placeholder 2"/>
          <p:cNvSpPr>
            <a:spLocks noGrp="1"/>
          </p:cNvSpPr>
          <p:nvPr>
            <p:ph idx="1"/>
          </p:nvPr>
        </p:nvSpPr>
        <p:spPr>
          <a:xfrm>
            <a:off x="381000" y="1371600"/>
            <a:ext cx="8305800" cy="4724400"/>
          </a:xfrm>
        </p:spPr>
        <p:txBody>
          <a:bodyPr>
            <a:normAutofit/>
          </a:bodyPr>
          <a:lstStyle/>
          <a:p>
            <a:pPr algn="just"/>
            <a:r>
              <a:rPr lang="fa-IR" dirty="0" smtClean="0"/>
              <a:t>عملگرهای </a:t>
            </a:r>
            <a:r>
              <a:rPr lang="fa-IR" dirty="0"/>
              <a:t>ریاضی عبارتنداز : </a:t>
            </a:r>
            <a:r>
              <a:rPr lang="en-US" dirty="0"/>
              <a:t>/ , * , - , </a:t>
            </a:r>
            <a:r>
              <a:rPr lang="en-US" dirty="0" smtClean="0"/>
              <a:t>+</a:t>
            </a:r>
            <a:endParaRPr lang="fa-IR" dirty="0" smtClean="0"/>
          </a:p>
          <a:p>
            <a:pPr marL="0" indent="0" algn="just">
              <a:buNone/>
            </a:pPr>
            <a:endParaRPr lang="en-US" dirty="0"/>
          </a:p>
          <a:p>
            <a:pPr algn="just"/>
            <a:r>
              <a:rPr lang="fa-IR" dirty="0"/>
              <a:t>عملگر </a:t>
            </a:r>
            <a:r>
              <a:rPr lang="en-US" dirty="0"/>
              <a:t>||</a:t>
            </a:r>
            <a:r>
              <a:rPr lang="fa-IR" dirty="0"/>
              <a:t> برای الصاق دو رشته کاراکتری  استفاده می شود. </a:t>
            </a:r>
            <a:endParaRPr lang="fa-IR" dirty="0" smtClean="0"/>
          </a:p>
          <a:p>
            <a:pPr marL="320040" lvl="1" indent="0" algn="just">
              <a:buNone/>
            </a:pPr>
            <a:r>
              <a:rPr lang="fa-IR" dirty="0" smtClean="0"/>
              <a:t>مثلاً </a:t>
            </a:r>
            <a:r>
              <a:rPr lang="fa-IR" dirty="0"/>
              <a:t>با دستور </a:t>
            </a:r>
            <a:r>
              <a:rPr lang="en-US" dirty="0"/>
              <a:t>NAME || FAMILY</a:t>
            </a:r>
            <a:r>
              <a:rPr lang="fa-IR" dirty="0"/>
              <a:t> دو متغیر رشته ای با هم ترکیب می شوند. در بعضی از پیاده </a:t>
            </a:r>
            <a:r>
              <a:rPr lang="fa-IR" dirty="0" smtClean="0"/>
              <a:t>سازی ها </a:t>
            </a:r>
            <a:r>
              <a:rPr lang="fa-IR" dirty="0"/>
              <a:t>علامت + برای چسباندن دو رشته استفاده می شود</a:t>
            </a:r>
            <a:r>
              <a:rPr lang="fa-IR" dirty="0" smtClean="0"/>
              <a:t>.</a:t>
            </a:r>
          </a:p>
          <a:p>
            <a:pPr marL="320040" lvl="1" indent="0" algn="just">
              <a:buNone/>
            </a:pPr>
            <a:endParaRPr lang="en-US" dirty="0"/>
          </a:p>
          <a:p>
            <a:pPr algn="just"/>
            <a:r>
              <a:rPr lang="fa-IR" dirty="0"/>
              <a:t>عملگرهای مقایسه عبارتند از : </a:t>
            </a:r>
            <a:r>
              <a:rPr lang="en-US" dirty="0"/>
              <a:t>&gt;= , &gt; , &lt;= , &lt; , ~= , </a:t>
            </a:r>
            <a:r>
              <a:rPr lang="en-US" dirty="0" smtClean="0"/>
              <a:t>=</a:t>
            </a:r>
            <a:endParaRPr lang="fa-IR" dirty="0" smtClean="0"/>
          </a:p>
          <a:p>
            <a:pPr algn="just"/>
            <a:endParaRPr lang="en-US" dirty="0"/>
          </a:p>
          <a:p>
            <a:pPr algn="just"/>
            <a:r>
              <a:rPr lang="ar-SA" dirty="0"/>
              <a:t>علامت </a:t>
            </a:r>
            <a:r>
              <a:rPr lang="en-US" dirty="0"/>
              <a:t>~=</a:t>
            </a:r>
            <a:r>
              <a:rPr lang="ar-SA" dirty="0"/>
              <a:t> به معنای نامساوی می باشد. علامت مساوی و نامساوی در بعضی از پیاده </a:t>
            </a:r>
            <a:r>
              <a:rPr lang="ar-SA" dirty="0" smtClean="0"/>
              <a:t>سازی</a:t>
            </a:r>
            <a:r>
              <a:rPr lang="fa-IR" dirty="0" smtClean="0"/>
              <a:t> </a:t>
            </a:r>
            <a:r>
              <a:rPr lang="ar-SA" dirty="0" smtClean="0"/>
              <a:t>ها </a:t>
            </a:r>
            <a:r>
              <a:rPr lang="ar-SA" dirty="0"/>
              <a:t>متفاوت است. رابطه های منطقی عبارتند از : </a:t>
            </a:r>
            <a:r>
              <a:rPr lang="en-US" dirty="0"/>
              <a:t>NOT , OR , AND</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91245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85800"/>
            <a:ext cx="8305800" cy="5410200"/>
          </a:xfrm>
        </p:spPr>
        <p:txBody>
          <a:bodyPr>
            <a:normAutofit lnSpcReduction="10000"/>
          </a:bodyPr>
          <a:lstStyle/>
          <a:p>
            <a:pPr marL="0" indent="0">
              <a:buNone/>
            </a:pPr>
            <a:r>
              <a:rPr lang="fa-IR" b="1" u="sng" dirty="0"/>
              <a:t>تذکر : </a:t>
            </a:r>
            <a:endParaRPr lang="fa-IR" b="1" u="sng" dirty="0" smtClean="0"/>
          </a:p>
          <a:p>
            <a:r>
              <a:rPr lang="fa-IR" dirty="0" smtClean="0"/>
              <a:t>وقتی </a:t>
            </a:r>
            <a:r>
              <a:rPr lang="fa-IR" dirty="0"/>
              <a:t>که فیلدی از یک رکورد </a:t>
            </a:r>
            <a:r>
              <a:rPr lang="en-US" sz="2000" dirty="0"/>
              <a:t>NULL</a:t>
            </a:r>
            <a:r>
              <a:rPr lang="fa-IR" dirty="0"/>
              <a:t> (پوچ – هیچ – هیچ مقدار) باشد معنایش این است که مقدار ان فیلد </a:t>
            </a:r>
            <a:r>
              <a:rPr lang="fa-IR" b="1" dirty="0">
                <a:solidFill>
                  <a:schemeClr val="accent1">
                    <a:lumMod val="75000"/>
                  </a:schemeClr>
                </a:solidFill>
              </a:rPr>
              <a:t>ناشناخته</a:t>
            </a:r>
            <a:r>
              <a:rPr lang="fa-IR" dirty="0"/>
              <a:t> است. </a:t>
            </a:r>
            <a:endParaRPr lang="fa-IR" dirty="0" smtClean="0"/>
          </a:p>
          <a:p>
            <a:endParaRPr lang="fa-IR" dirty="0"/>
          </a:p>
          <a:p>
            <a:r>
              <a:rPr lang="fa-IR" dirty="0" smtClean="0"/>
              <a:t>هر </a:t>
            </a:r>
            <a:r>
              <a:rPr lang="fa-IR" dirty="0"/>
              <a:t>فیلدی می تواند حاوی مقدار </a:t>
            </a:r>
            <a:r>
              <a:rPr lang="en-US" sz="2000" dirty="0"/>
              <a:t>NULL</a:t>
            </a:r>
            <a:r>
              <a:rPr lang="fa-IR" dirty="0"/>
              <a:t>  باشد مگر آنکه در تعریف آن </a:t>
            </a:r>
            <a:r>
              <a:rPr lang="en-US" sz="2000" dirty="0"/>
              <a:t>NOTNULL</a:t>
            </a:r>
            <a:r>
              <a:rPr lang="fa-IR" dirty="0"/>
              <a:t> به کار رفته باشد. </a:t>
            </a:r>
            <a:endParaRPr lang="fa-IR" dirty="0" smtClean="0"/>
          </a:p>
          <a:p>
            <a:endParaRPr lang="fa-IR" dirty="0" smtClean="0"/>
          </a:p>
          <a:p>
            <a:r>
              <a:rPr lang="fa-IR" dirty="0" smtClean="0"/>
              <a:t>هنگام </a:t>
            </a:r>
            <a:r>
              <a:rPr lang="fa-IR" dirty="0"/>
              <a:t>درج یک رکورد، اگر برای فیلدی از آن، مقداری مشخص نشده باشد، </a:t>
            </a:r>
            <a:r>
              <a:rPr lang="en-US" dirty="0"/>
              <a:t>SQL</a:t>
            </a:r>
            <a:r>
              <a:rPr lang="fa-IR" dirty="0"/>
              <a:t> به طور خودکار آن را </a:t>
            </a:r>
            <a:r>
              <a:rPr lang="en-US" sz="2000" dirty="0"/>
              <a:t>NULL</a:t>
            </a:r>
            <a:r>
              <a:rPr lang="fa-IR" dirty="0"/>
              <a:t> می دهد. </a:t>
            </a:r>
            <a:endParaRPr lang="fa-IR" dirty="0" smtClean="0"/>
          </a:p>
          <a:p>
            <a:endParaRPr lang="fa-IR" dirty="0" smtClean="0"/>
          </a:p>
          <a:p>
            <a:r>
              <a:rPr lang="fa-IR" dirty="0" smtClean="0"/>
              <a:t>اگر </a:t>
            </a:r>
            <a:r>
              <a:rPr lang="fa-IR" dirty="0"/>
              <a:t>یکی از عملوندهای عبارات محاسباتی مقدار </a:t>
            </a:r>
            <a:r>
              <a:rPr lang="en-US" sz="2000" dirty="0"/>
              <a:t>NULL</a:t>
            </a:r>
            <a:r>
              <a:rPr lang="fa-IR" dirty="0"/>
              <a:t> داشته باشد </a:t>
            </a:r>
            <a:r>
              <a:rPr lang="fa-IR" b="1" dirty="0">
                <a:solidFill>
                  <a:schemeClr val="accent1">
                    <a:lumMod val="75000"/>
                  </a:schemeClr>
                </a:solidFill>
              </a:rPr>
              <a:t>تمام</a:t>
            </a:r>
            <a:r>
              <a:rPr lang="fa-IR" dirty="0"/>
              <a:t> عبارت برابر </a:t>
            </a:r>
            <a:r>
              <a:rPr lang="en-US" sz="2000" dirty="0"/>
              <a:t>NULL</a:t>
            </a:r>
            <a:r>
              <a:rPr lang="fa-IR" dirty="0"/>
              <a:t> می شود. مثلاً اگر فیلد </a:t>
            </a:r>
            <a:r>
              <a:rPr lang="en-US" sz="2000" dirty="0"/>
              <a:t>WEIGHT</a:t>
            </a:r>
            <a:r>
              <a:rPr lang="fa-IR" dirty="0"/>
              <a:t> برابر </a:t>
            </a:r>
            <a:r>
              <a:rPr lang="en-US" sz="2000" dirty="0"/>
              <a:t>NULL</a:t>
            </a:r>
            <a:r>
              <a:rPr lang="fa-IR" dirty="0"/>
              <a:t> باشد عبارت </a:t>
            </a:r>
            <a:r>
              <a:rPr lang="en-US" sz="2000" dirty="0"/>
              <a:t>454*WEIGHT</a:t>
            </a:r>
            <a:r>
              <a:rPr lang="fa-IR" dirty="0"/>
              <a:t> نیز </a:t>
            </a:r>
            <a:r>
              <a:rPr lang="en-US" sz="2000" dirty="0"/>
              <a:t>NULL</a:t>
            </a:r>
            <a:r>
              <a:rPr lang="fa-IR" dirty="0"/>
              <a:t> می شود</a:t>
            </a:r>
            <a:r>
              <a:rPr lang="fa-IR" dirty="0" smtClean="0"/>
              <a:t>.</a:t>
            </a:r>
          </a:p>
          <a:p>
            <a:r>
              <a:rPr lang="fa-IR" dirty="0" smtClean="0"/>
              <a:t>یا مثلاً </a:t>
            </a:r>
            <a:r>
              <a:rPr lang="en-US" sz="2000" dirty="0" smtClean="0"/>
              <a:t>WEIGHT+1</a:t>
            </a:r>
            <a:r>
              <a:rPr lang="fa-IR" dirty="0" smtClean="0"/>
              <a:t> هم </a:t>
            </a:r>
            <a:r>
              <a:rPr lang="en-US" sz="2000" dirty="0" smtClean="0"/>
              <a:t>NULL</a:t>
            </a:r>
            <a:r>
              <a:rPr lang="fa-IR" dirty="0" smtClean="0"/>
              <a:t> می شود.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413475298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533400"/>
            <a:ext cx="8763000" cy="5638800"/>
          </a:xfrm>
        </p:spPr>
        <p:txBody>
          <a:bodyPr>
            <a:normAutofit fontScale="85000" lnSpcReduction="20000"/>
          </a:bodyPr>
          <a:lstStyle/>
          <a:p>
            <a:r>
              <a:rPr lang="fa-IR" sz="2100" dirty="0"/>
              <a:t>مقدار </a:t>
            </a:r>
            <a:r>
              <a:rPr lang="en-US" sz="2100" dirty="0"/>
              <a:t>NULL</a:t>
            </a:r>
            <a:r>
              <a:rPr lang="fa-IR" sz="2100" dirty="0"/>
              <a:t> در عمل مقایسه نیز نقش خاصی دارد. اگر یکی از عملوندهای مقایسه ای </a:t>
            </a:r>
            <a:r>
              <a:rPr lang="en-US" sz="2100" dirty="0"/>
              <a:t>NULL</a:t>
            </a:r>
            <a:r>
              <a:rPr lang="fa-IR" sz="2100" dirty="0"/>
              <a:t> باشد، نتیجه نیز </a:t>
            </a:r>
            <a:r>
              <a:rPr lang="en-US" sz="2100" dirty="0"/>
              <a:t>NULL</a:t>
            </a:r>
            <a:r>
              <a:rPr lang="fa-IR" sz="2100" dirty="0"/>
              <a:t> خواهد شد. نقش مقدار ناشناخته یا </a:t>
            </a:r>
            <a:r>
              <a:rPr lang="en-US" sz="2100" dirty="0"/>
              <a:t>NULL</a:t>
            </a:r>
            <a:r>
              <a:rPr lang="fa-IR" sz="2100" dirty="0"/>
              <a:t> (که در جدول زیر با علامت ؟ نشان داده شده است) در رابطه های منطقی به صورت زیر است</a:t>
            </a:r>
            <a:r>
              <a:rPr lang="fa-IR" sz="2100" dirty="0" smtClean="0"/>
              <a:t>:</a:t>
            </a:r>
          </a:p>
          <a:p>
            <a:endParaRPr lang="fa-IR" sz="2000" dirty="0"/>
          </a:p>
          <a:p>
            <a:pPr marL="0" indent="0">
              <a:buNone/>
            </a:pPr>
            <a:endParaRPr lang="en-US" sz="2000" dirty="0" smtClean="0"/>
          </a:p>
          <a:p>
            <a:pPr marL="0" indent="0">
              <a:buNone/>
            </a:pPr>
            <a:endParaRPr lang="en-US" sz="2000" dirty="0"/>
          </a:p>
          <a:p>
            <a:pPr marL="0" indent="0">
              <a:buNone/>
            </a:pPr>
            <a:endParaRPr lang="en-US" sz="2000" dirty="0" smtClean="0"/>
          </a:p>
          <a:p>
            <a:pPr marL="0" indent="0">
              <a:buNone/>
            </a:pPr>
            <a:endParaRPr lang="en-US" sz="2000" dirty="0"/>
          </a:p>
          <a:p>
            <a:pPr marL="0" indent="0">
              <a:buNone/>
            </a:pPr>
            <a:endParaRPr lang="en-US" sz="2000" dirty="0" smtClean="0"/>
          </a:p>
          <a:p>
            <a:pPr marL="0" indent="0">
              <a:buNone/>
            </a:pPr>
            <a:endParaRPr lang="fa-IR" sz="2000" dirty="0"/>
          </a:p>
          <a:p>
            <a:pPr marL="0" indent="0">
              <a:buNone/>
            </a:pPr>
            <a:endParaRPr lang="fa-IR" sz="2000" dirty="0" smtClean="0"/>
          </a:p>
          <a:p>
            <a:endParaRPr lang="fa-IR" sz="2000" dirty="0"/>
          </a:p>
          <a:p>
            <a:endParaRPr lang="fa-IR" sz="2000" dirty="0" smtClean="0"/>
          </a:p>
          <a:p>
            <a:endParaRPr lang="fa-IR" sz="2000" dirty="0"/>
          </a:p>
          <a:p>
            <a:endParaRPr lang="fa-IR" sz="2000" dirty="0" smtClean="0"/>
          </a:p>
          <a:p>
            <a:endParaRPr lang="en-US" sz="2000" dirty="0" smtClean="0"/>
          </a:p>
          <a:p>
            <a:endParaRPr lang="fa-IR" sz="2000" dirty="0"/>
          </a:p>
          <a:p>
            <a:endParaRPr lang="fa-IR" sz="2000" dirty="0" smtClean="0"/>
          </a:p>
          <a:p>
            <a:r>
              <a:rPr lang="fa-IR" sz="2000" dirty="0"/>
              <a:t>مقدار </a:t>
            </a:r>
            <a:r>
              <a:rPr lang="en-US" sz="2000" dirty="0"/>
              <a:t>NULL</a:t>
            </a:r>
            <a:r>
              <a:rPr lang="fa-IR" sz="2000" dirty="0"/>
              <a:t> </a:t>
            </a:r>
            <a:r>
              <a:rPr lang="fa-IR" sz="2000" dirty="0" smtClean="0"/>
              <a:t>می تواند منشأ اشتباهات </a:t>
            </a:r>
            <a:r>
              <a:rPr lang="fa-IR" sz="2000" dirty="0"/>
              <a:t>و ابهاماتی در سیستم گردد.</a:t>
            </a:r>
            <a:endParaRPr lang="en-US" sz="2000" dirty="0"/>
          </a:p>
          <a:p>
            <a:pPr marL="0" indent="0">
              <a:buNone/>
            </a:pPr>
            <a:r>
              <a:rPr lang="fa-IR" sz="2000" b="1" u="sng" dirty="0"/>
              <a:t>تذکر : </a:t>
            </a:r>
            <a:endParaRPr lang="fa-IR" sz="2000" b="1" u="sng" dirty="0" smtClean="0"/>
          </a:p>
          <a:p>
            <a:pPr marL="0" indent="0">
              <a:buNone/>
            </a:pPr>
            <a:r>
              <a:rPr lang="fa-IR" sz="2000" dirty="0" smtClean="0"/>
              <a:t>اگر </a:t>
            </a:r>
            <a:r>
              <a:rPr lang="en-US" sz="2000" dirty="0"/>
              <a:t>SQL</a:t>
            </a:r>
            <a:r>
              <a:rPr lang="fa-IR" sz="2000" dirty="0"/>
              <a:t> میزبان زبان دیگری باشد آنگاه از عملگرها، </a:t>
            </a:r>
            <a:r>
              <a:rPr lang="fa-IR" sz="2000" dirty="0" smtClean="0"/>
              <a:t>متغیرها </a:t>
            </a:r>
            <a:r>
              <a:rPr lang="fa-IR" sz="2000" dirty="0"/>
              <a:t>و توابع داخلی آن زبان استفاده می گردد</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29666590"/>
              </p:ext>
            </p:extLst>
          </p:nvPr>
        </p:nvGraphicFramePr>
        <p:xfrm>
          <a:off x="685800" y="1524000"/>
          <a:ext cx="2011680" cy="3708400"/>
        </p:xfrm>
        <a:graphic>
          <a:graphicData uri="http://schemas.openxmlformats.org/drawingml/2006/table">
            <a:tbl>
              <a:tblPr firstRow="1" bandRow="1">
                <a:tableStyleId>{5C22544A-7EE6-4342-B048-85BDC9FD1C3A}</a:tableStyleId>
              </a:tblPr>
              <a:tblGrid>
                <a:gridCol w="457200"/>
                <a:gridCol w="457200"/>
                <a:gridCol w="1097280"/>
              </a:tblGrid>
              <a:tr h="370840">
                <a:tc>
                  <a:txBody>
                    <a:bodyPr/>
                    <a:lstStyle/>
                    <a:p>
                      <a:pPr algn="ctr"/>
                      <a:r>
                        <a:rPr lang="en-US" dirty="0" smtClean="0">
                          <a:solidFill>
                            <a:schemeClr val="tx1"/>
                          </a:solidFill>
                        </a:rPr>
                        <a:t>A</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dirty="0" smtClean="0">
                          <a:solidFill>
                            <a:schemeClr val="tx1"/>
                          </a:solidFill>
                        </a:rPr>
                        <a:t>B</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dirty="0" smtClean="0">
                          <a:solidFill>
                            <a:schemeClr val="tx1"/>
                          </a:solidFill>
                        </a:rPr>
                        <a:t>A AND B</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370840">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538892252"/>
              </p:ext>
            </p:extLst>
          </p:nvPr>
        </p:nvGraphicFramePr>
        <p:xfrm>
          <a:off x="3200400" y="1447800"/>
          <a:ext cx="2011680" cy="3708400"/>
        </p:xfrm>
        <a:graphic>
          <a:graphicData uri="http://schemas.openxmlformats.org/drawingml/2006/table">
            <a:tbl>
              <a:tblPr firstRow="1" bandRow="1">
                <a:tableStyleId>{5C22544A-7EE6-4342-B048-85BDC9FD1C3A}</a:tableStyleId>
              </a:tblPr>
              <a:tblGrid>
                <a:gridCol w="457200"/>
                <a:gridCol w="457200"/>
                <a:gridCol w="1097280"/>
              </a:tblGrid>
              <a:tr h="370840">
                <a:tc>
                  <a:txBody>
                    <a:bodyPr/>
                    <a:lstStyle/>
                    <a:p>
                      <a:pPr algn="ctr"/>
                      <a:r>
                        <a:rPr lang="en-US" dirty="0" smtClean="0">
                          <a:solidFill>
                            <a:schemeClr val="tx1"/>
                          </a:solidFill>
                        </a:rPr>
                        <a:t>A</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dirty="0" smtClean="0">
                          <a:solidFill>
                            <a:schemeClr val="tx1"/>
                          </a:solidFill>
                        </a:rPr>
                        <a:t>B</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dirty="0" smtClean="0">
                          <a:solidFill>
                            <a:schemeClr val="tx1"/>
                          </a:solidFill>
                        </a:rPr>
                        <a:t>A OR B</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370840">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234272543"/>
              </p:ext>
            </p:extLst>
          </p:nvPr>
        </p:nvGraphicFramePr>
        <p:xfrm>
          <a:off x="6096000" y="2286000"/>
          <a:ext cx="1554480" cy="1483360"/>
        </p:xfrm>
        <a:graphic>
          <a:graphicData uri="http://schemas.openxmlformats.org/drawingml/2006/table">
            <a:tbl>
              <a:tblPr firstRow="1" bandRow="1">
                <a:tableStyleId>{5C22544A-7EE6-4342-B048-85BDC9FD1C3A}</a:tableStyleId>
              </a:tblPr>
              <a:tblGrid>
                <a:gridCol w="457200"/>
                <a:gridCol w="1097280"/>
              </a:tblGrid>
              <a:tr h="370840">
                <a:tc>
                  <a:txBody>
                    <a:bodyPr/>
                    <a:lstStyle/>
                    <a:p>
                      <a:pPr algn="ctr"/>
                      <a:r>
                        <a:rPr lang="en-US" dirty="0" smtClean="0">
                          <a:solidFill>
                            <a:schemeClr val="tx1"/>
                          </a:solidFill>
                        </a:rPr>
                        <a:t>A</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dirty="0" smtClean="0">
                          <a:solidFill>
                            <a:schemeClr val="tx1"/>
                          </a:solidFill>
                        </a:rPr>
                        <a:t>NOT A</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370840">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F</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6474993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dirty="0"/>
              <a:t>تعریف بانک در </a:t>
            </a:r>
            <a:r>
              <a:rPr lang="en-US" dirty="0"/>
              <a:t>SQL</a:t>
            </a:r>
          </a:p>
        </p:txBody>
      </p:sp>
      <p:sp>
        <p:nvSpPr>
          <p:cNvPr id="3" name="Content Placeholder 2"/>
          <p:cNvSpPr>
            <a:spLocks noGrp="1"/>
          </p:cNvSpPr>
          <p:nvPr>
            <p:ph idx="1"/>
          </p:nvPr>
        </p:nvSpPr>
        <p:spPr>
          <a:xfrm>
            <a:off x="914400" y="1371600"/>
            <a:ext cx="7772400" cy="4724400"/>
          </a:xfrm>
        </p:spPr>
        <p:txBody>
          <a:bodyPr>
            <a:normAutofit/>
          </a:bodyPr>
          <a:lstStyle/>
          <a:p>
            <a:r>
              <a:rPr lang="fa-IR" dirty="0" smtClean="0"/>
              <a:t>در </a:t>
            </a:r>
            <a:r>
              <a:rPr lang="fa-IR" dirty="0"/>
              <a:t>اینجا دستورات تعریف بانک را شرح می دهیم</a:t>
            </a:r>
            <a:r>
              <a:rPr lang="fa-IR" dirty="0" smtClean="0"/>
              <a:t>. این دستورات عبارتند از:</a:t>
            </a:r>
          </a:p>
          <a:p>
            <a:pPr lvl="1">
              <a:buFont typeface="Wingdings" pitchFamily="2" charset="2"/>
              <a:buChar char="Ø"/>
            </a:pPr>
            <a:endParaRPr lang="en-US" dirty="0" smtClean="0"/>
          </a:p>
          <a:p>
            <a:pPr lvl="1" algn="l" rtl="0">
              <a:buFont typeface="Wingdings" pitchFamily="2" charset="2"/>
              <a:buChar char="Ø"/>
            </a:pPr>
            <a:r>
              <a:rPr lang="fa-IR" dirty="0" smtClean="0"/>
              <a:t> </a:t>
            </a:r>
            <a:r>
              <a:rPr lang="en-US" dirty="0"/>
              <a:t>Create Table</a:t>
            </a:r>
            <a:r>
              <a:rPr lang="fa-IR" dirty="0"/>
              <a:t> </a:t>
            </a:r>
            <a:endParaRPr lang="en-US" dirty="0" smtClean="0"/>
          </a:p>
          <a:p>
            <a:pPr lvl="1" algn="l" rtl="0">
              <a:buFont typeface="Wingdings" pitchFamily="2" charset="2"/>
              <a:buChar char="Ø"/>
            </a:pPr>
            <a:r>
              <a:rPr lang="en-US" dirty="0" smtClean="0"/>
              <a:t>Alter </a:t>
            </a:r>
            <a:r>
              <a:rPr lang="en-US" dirty="0"/>
              <a:t>Table</a:t>
            </a:r>
            <a:r>
              <a:rPr lang="fa-IR" dirty="0"/>
              <a:t> ، </a:t>
            </a:r>
            <a:r>
              <a:rPr lang="en-US" dirty="0"/>
              <a:t>Drop Table</a:t>
            </a:r>
            <a:r>
              <a:rPr lang="fa-IR" dirty="0"/>
              <a:t> </a:t>
            </a:r>
            <a:endParaRPr lang="en-US" dirty="0" smtClean="0"/>
          </a:p>
          <a:p>
            <a:pPr lvl="1" algn="l" rtl="0">
              <a:buFont typeface="Wingdings" pitchFamily="2" charset="2"/>
              <a:buChar char="Ø"/>
            </a:pPr>
            <a:r>
              <a:rPr lang="fa-IR" dirty="0" smtClean="0"/>
              <a:t> </a:t>
            </a:r>
            <a:r>
              <a:rPr lang="en-US" dirty="0"/>
              <a:t>Create Index</a:t>
            </a:r>
            <a:r>
              <a:rPr lang="fa-IR" dirty="0"/>
              <a:t> </a:t>
            </a:r>
            <a:endParaRPr lang="en-US" dirty="0" smtClean="0"/>
          </a:p>
          <a:p>
            <a:pPr lvl="1" algn="l" rtl="0">
              <a:buFont typeface="Wingdings" pitchFamily="2" charset="2"/>
              <a:buChar char="Ø"/>
            </a:pPr>
            <a:r>
              <a:rPr lang="fa-IR" dirty="0" smtClean="0"/>
              <a:t> </a:t>
            </a:r>
            <a:r>
              <a:rPr lang="en-US" dirty="0"/>
              <a:t>Drop </a:t>
            </a:r>
            <a:r>
              <a:rPr lang="en-US" dirty="0" smtClean="0"/>
              <a:t>Index</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372314372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dirty="0"/>
              <a:t>دستور </a:t>
            </a:r>
            <a:r>
              <a:rPr lang="en-US" dirty="0"/>
              <a:t>Create Table</a:t>
            </a:r>
          </a:p>
        </p:txBody>
      </p:sp>
      <p:sp>
        <p:nvSpPr>
          <p:cNvPr id="3" name="Content Placeholder 2"/>
          <p:cNvSpPr>
            <a:spLocks noGrp="1"/>
          </p:cNvSpPr>
          <p:nvPr>
            <p:ph idx="1"/>
          </p:nvPr>
        </p:nvSpPr>
        <p:spPr>
          <a:xfrm>
            <a:off x="304800" y="1371600"/>
            <a:ext cx="8534400" cy="4724400"/>
          </a:xfrm>
        </p:spPr>
        <p:txBody>
          <a:bodyPr>
            <a:normAutofit fontScale="85000" lnSpcReduction="10000"/>
          </a:bodyPr>
          <a:lstStyle/>
          <a:p>
            <a:r>
              <a:rPr lang="fa-IR" sz="2800" dirty="0" smtClean="0"/>
              <a:t>با </a:t>
            </a:r>
            <a:r>
              <a:rPr lang="fa-IR" sz="2800" dirty="0"/>
              <a:t>این دستور می توان یک جدول مبنا ساخت. جدول مبنا جدولی است مستقل و نامدار.</a:t>
            </a:r>
            <a:endParaRPr lang="en-US" sz="2800" dirty="0"/>
          </a:p>
          <a:p>
            <a:pPr marL="0" indent="0">
              <a:buNone/>
            </a:pPr>
            <a:r>
              <a:rPr lang="fa-IR" sz="2800" b="1" u="sng" dirty="0"/>
              <a:t>مثال 2:</a:t>
            </a:r>
            <a:endParaRPr lang="en-US" sz="2800" b="1" u="sng" dirty="0"/>
          </a:p>
          <a:p>
            <a:pPr marL="0" indent="0" algn="l">
              <a:buNone/>
            </a:pPr>
            <a:r>
              <a:rPr lang="en-US" dirty="0">
                <a:solidFill>
                  <a:srgbClr val="0000FF"/>
                </a:solidFill>
              </a:rPr>
              <a:t>Create</a:t>
            </a:r>
            <a:r>
              <a:rPr lang="en-US" dirty="0">
                <a:solidFill>
                  <a:prstClr val="black"/>
                </a:solidFill>
              </a:rPr>
              <a:t>  </a:t>
            </a:r>
            <a:r>
              <a:rPr lang="en-US" dirty="0">
                <a:solidFill>
                  <a:srgbClr val="0000FF"/>
                </a:solidFill>
              </a:rPr>
              <a:t>table</a:t>
            </a:r>
            <a:r>
              <a:rPr lang="en-US" dirty="0">
                <a:solidFill>
                  <a:prstClr val="black"/>
                </a:solidFill>
              </a:rPr>
              <a:t>  a</a:t>
            </a:r>
          </a:p>
          <a:p>
            <a:pPr marL="0" indent="0" algn="l">
              <a:buNone/>
            </a:pPr>
            <a:r>
              <a:rPr lang="en-US" dirty="0">
                <a:solidFill>
                  <a:srgbClr val="808080"/>
                </a:solidFill>
              </a:rPr>
              <a:t>(</a:t>
            </a:r>
            <a:r>
              <a:rPr lang="en-US" dirty="0">
                <a:solidFill>
                  <a:prstClr val="black"/>
                </a:solidFill>
              </a:rPr>
              <a:t>S#  </a:t>
            </a:r>
            <a:r>
              <a:rPr lang="en-US" dirty="0">
                <a:solidFill>
                  <a:srgbClr val="0000FF"/>
                </a:solidFill>
              </a:rPr>
              <a:t>char</a:t>
            </a:r>
            <a:r>
              <a:rPr lang="en-US" dirty="0">
                <a:solidFill>
                  <a:srgbClr val="808080"/>
                </a:solidFill>
              </a:rPr>
              <a:t>(</a:t>
            </a:r>
            <a:r>
              <a:rPr lang="en-US" dirty="0">
                <a:solidFill>
                  <a:prstClr val="black"/>
                </a:solidFill>
              </a:rPr>
              <a:t>5</a:t>
            </a:r>
            <a:r>
              <a:rPr lang="en-US" dirty="0">
                <a:solidFill>
                  <a:srgbClr val="808080"/>
                </a:solidFill>
              </a:rPr>
              <a:t>)</a:t>
            </a:r>
            <a:r>
              <a:rPr lang="en-US" dirty="0">
                <a:solidFill>
                  <a:prstClr val="black"/>
                </a:solidFill>
              </a:rPr>
              <a:t>  </a:t>
            </a:r>
            <a:r>
              <a:rPr lang="en-US" dirty="0">
                <a:solidFill>
                  <a:srgbClr val="808080"/>
                </a:solidFill>
              </a:rPr>
              <a:t>NOT</a:t>
            </a:r>
            <a:r>
              <a:rPr lang="en-US" dirty="0">
                <a:solidFill>
                  <a:prstClr val="black"/>
                </a:solidFill>
              </a:rPr>
              <a:t> </a:t>
            </a:r>
            <a:r>
              <a:rPr lang="en-US" dirty="0">
                <a:solidFill>
                  <a:srgbClr val="808080"/>
                </a:solidFill>
              </a:rPr>
              <a:t>NULL,</a:t>
            </a:r>
          </a:p>
          <a:p>
            <a:pPr marL="0" indent="0" algn="l">
              <a:buNone/>
            </a:pPr>
            <a:r>
              <a:rPr lang="en-US" dirty="0" err="1">
                <a:solidFill>
                  <a:prstClr val="black"/>
                </a:solidFill>
              </a:rPr>
              <a:t>Sname</a:t>
            </a:r>
            <a:r>
              <a:rPr lang="en-US" dirty="0">
                <a:solidFill>
                  <a:prstClr val="black"/>
                </a:solidFill>
              </a:rPr>
              <a:t>  </a:t>
            </a:r>
            <a:r>
              <a:rPr lang="en-US" dirty="0">
                <a:solidFill>
                  <a:srgbClr val="0000FF"/>
                </a:solidFill>
              </a:rPr>
              <a:t>char</a:t>
            </a:r>
            <a:r>
              <a:rPr lang="en-US" dirty="0">
                <a:solidFill>
                  <a:srgbClr val="808080"/>
                </a:solidFill>
              </a:rPr>
              <a:t>(</a:t>
            </a:r>
            <a:r>
              <a:rPr lang="en-US" dirty="0">
                <a:solidFill>
                  <a:prstClr val="black"/>
                </a:solidFill>
              </a:rPr>
              <a:t>20</a:t>
            </a:r>
            <a:r>
              <a:rPr lang="en-US" dirty="0">
                <a:solidFill>
                  <a:srgbClr val="808080"/>
                </a:solidFill>
              </a:rPr>
              <a:t>)</a:t>
            </a:r>
            <a:r>
              <a:rPr lang="en-US" dirty="0">
                <a:solidFill>
                  <a:prstClr val="black"/>
                </a:solidFill>
              </a:rPr>
              <a:t> </a:t>
            </a:r>
            <a:r>
              <a:rPr lang="en-US" dirty="0">
                <a:solidFill>
                  <a:srgbClr val="808080"/>
                </a:solidFill>
              </a:rPr>
              <a:t>NOT</a:t>
            </a:r>
            <a:r>
              <a:rPr lang="en-US" dirty="0">
                <a:solidFill>
                  <a:prstClr val="black"/>
                </a:solidFill>
              </a:rPr>
              <a:t> </a:t>
            </a:r>
            <a:r>
              <a:rPr lang="en-US" dirty="0">
                <a:solidFill>
                  <a:srgbClr val="808080"/>
                </a:solidFill>
              </a:rPr>
              <a:t>NULL,</a:t>
            </a:r>
          </a:p>
          <a:p>
            <a:pPr marL="0" indent="0" algn="l">
              <a:buNone/>
            </a:pPr>
            <a:r>
              <a:rPr lang="en-US" dirty="0"/>
              <a:t>Status</a:t>
            </a:r>
            <a:r>
              <a:rPr lang="en-US" dirty="0">
                <a:solidFill>
                  <a:prstClr val="black"/>
                </a:solidFill>
              </a:rPr>
              <a:t>  </a:t>
            </a:r>
            <a:r>
              <a:rPr lang="en-US" dirty="0" err="1">
                <a:solidFill>
                  <a:srgbClr val="0000FF"/>
                </a:solidFill>
              </a:rPr>
              <a:t>smallint</a:t>
            </a:r>
            <a:r>
              <a:rPr lang="en-US" dirty="0">
                <a:solidFill>
                  <a:srgbClr val="808080"/>
                </a:solidFill>
              </a:rPr>
              <a:t>,</a:t>
            </a:r>
          </a:p>
          <a:p>
            <a:pPr marL="0" indent="0" algn="l">
              <a:buNone/>
            </a:pPr>
            <a:r>
              <a:rPr lang="en-US" dirty="0">
                <a:solidFill>
                  <a:prstClr val="black"/>
                </a:solidFill>
              </a:rPr>
              <a:t>City  </a:t>
            </a:r>
            <a:r>
              <a:rPr lang="en-US" dirty="0">
                <a:solidFill>
                  <a:srgbClr val="0000FF"/>
                </a:solidFill>
              </a:rPr>
              <a:t>char</a:t>
            </a:r>
            <a:r>
              <a:rPr lang="en-US" dirty="0">
                <a:solidFill>
                  <a:srgbClr val="808080"/>
                </a:solidFill>
              </a:rPr>
              <a:t>(</a:t>
            </a:r>
            <a:r>
              <a:rPr lang="en-US" dirty="0">
                <a:solidFill>
                  <a:prstClr val="black"/>
                </a:solidFill>
              </a:rPr>
              <a:t>15</a:t>
            </a:r>
            <a:r>
              <a:rPr lang="en-US" dirty="0">
                <a:solidFill>
                  <a:srgbClr val="808080"/>
                </a:solidFill>
              </a:rPr>
              <a:t>)</a:t>
            </a:r>
            <a:r>
              <a:rPr lang="en-US" dirty="0">
                <a:solidFill>
                  <a:prstClr val="black"/>
                </a:solidFill>
              </a:rPr>
              <a:t>  </a:t>
            </a:r>
            <a:r>
              <a:rPr lang="en-US" dirty="0">
                <a:solidFill>
                  <a:srgbClr val="808080"/>
                </a:solidFill>
              </a:rPr>
              <a:t>NOT</a:t>
            </a:r>
            <a:r>
              <a:rPr lang="en-US" dirty="0">
                <a:solidFill>
                  <a:prstClr val="black"/>
                </a:solidFill>
              </a:rPr>
              <a:t> </a:t>
            </a:r>
            <a:r>
              <a:rPr lang="en-US" dirty="0">
                <a:solidFill>
                  <a:srgbClr val="808080"/>
                </a:solidFill>
              </a:rPr>
              <a:t>NULL,</a:t>
            </a:r>
          </a:p>
          <a:p>
            <a:pPr marL="0" indent="0" algn="l">
              <a:buNone/>
            </a:pPr>
            <a:r>
              <a:rPr lang="en-US" dirty="0">
                <a:solidFill>
                  <a:srgbClr val="0000FF"/>
                </a:solidFill>
              </a:rPr>
              <a:t>Primary</a:t>
            </a:r>
            <a:r>
              <a:rPr lang="en-US" dirty="0">
                <a:solidFill>
                  <a:prstClr val="black"/>
                </a:solidFill>
              </a:rPr>
              <a:t> </a:t>
            </a:r>
            <a:r>
              <a:rPr lang="en-US" dirty="0">
                <a:solidFill>
                  <a:srgbClr val="0000FF"/>
                </a:solidFill>
              </a:rPr>
              <a:t>key  </a:t>
            </a:r>
            <a:r>
              <a:rPr lang="en-US" dirty="0">
                <a:solidFill>
                  <a:srgbClr val="808080"/>
                </a:solidFill>
              </a:rPr>
              <a:t>(</a:t>
            </a:r>
            <a:r>
              <a:rPr lang="en-US" dirty="0">
                <a:solidFill>
                  <a:prstClr val="black"/>
                </a:solidFill>
              </a:rPr>
              <a:t>S</a:t>
            </a:r>
            <a:r>
              <a:rPr lang="en-US" dirty="0" smtClean="0">
                <a:solidFill>
                  <a:prstClr val="black"/>
                </a:solidFill>
              </a:rPr>
              <a:t>#</a:t>
            </a:r>
            <a:r>
              <a:rPr lang="en-US" dirty="0" smtClean="0">
                <a:solidFill>
                  <a:srgbClr val="808080"/>
                </a:solidFill>
              </a:rPr>
              <a:t>)</a:t>
            </a:r>
          </a:p>
          <a:p>
            <a:pPr marL="0" indent="0" algn="l">
              <a:buNone/>
            </a:pPr>
            <a:r>
              <a:rPr lang="en-US" dirty="0" smtClean="0">
                <a:solidFill>
                  <a:srgbClr val="808080"/>
                </a:solidFill>
              </a:rPr>
              <a:t>)</a:t>
            </a:r>
            <a:endParaRPr lang="en-US" dirty="0"/>
          </a:p>
          <a:p>
            <a:pPr marL="0" indent="0">
              <a:lnSpc>
                <a:spcPct val="170000"/>
              </a:lnSpc>
              <a:buNone/>
            </a:pPr>
            <a:r>
              <a:rPr lang="fa-IR" dirty="0"/>
              <a:t>با اجرای دستور فوق جدول مبنای خالی </a:t>
            </a:r>
            <a:r>
              <a:rPr lang="en-US" dirty="0"/>
              <a:t>S</a:t>
            </a:r>
            <a:r>
              <a:rPr lang="fa-IR" dirty="0"/>
              <a:t> ایجاد می شود که 4 فیلد دارد و دارای کلید اصلی </a:t>
            </a:r>
            <a:r>
              <a:rPr lang="en-US" dirty="0"/>
              <a:t>S#</a:t>
            </a:r>
            <a:r>
              <a:rPr lang="fa-IR" dirty="0"/>
              <a:t> است. پس از ایجاد جدول می توان مثلاً با دستور </a:t>
            </a:r>
            <a:r>
              <a:rPr lang="en-US" dirty="0"/>
              <a:t>INSERT</a:t>
            </a:r>
            <a:r>
              <a:rPr lang="fa-IR" dirty="0"/>
              <a:t> رکوردهایی را در آن درج کرد. با عبارت </a:t>
            </a:r>
            <a:r>
              <a:rPr lang="en-US" dirty="0"/>
              <a:t>Foreign key</a:t>
            </a:r>
            <a:r>
              <a:rPr lang="fa-IR" dirty="0"/>
              <a:t> بعد از </a:t>
            </a:r>
            <a:r>
              <a:rPr lang="en-US" dirty="0"/>
              <a:t>Primary key  </a:t>
            </a:r>
            <a:r>
              <a:rPr lang="fa-IR" dirty="0"/>
              <a:t> می توان کلید خارجی نیز تعریف کرد.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6184672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762000"/>
            <a:ext cx="7924800" cy="5334000"/>
          </a:xfrm>
        </p:spPr>
        <p:txBody>
          <a:bodyPr>
            <a:normAutofit fontScale="92500" lnSpcReduction="20000"/>
          </a:bodyPr>
          <a:lstStyle/>
          <a:p>
            <a:pPr marL="0" indent="0">
              <a:buNone/>
            </a:pPr>
            <a:r>
              <a:rPr lang="fa-IR" b="1" u="sng" dirty="0"/>
              <a:t>مثال 3: </a:t>
            </a:r>
            <a:endParaRPr lang="fa-IR" b="1" u="sng" dirty="0" smtClean="0"/>
          </a:p>
          <a:p>
            <a:pPr marL="0" indent="0">
              <a:buNone/>
            </a:pPr>
            <a:r>
              <a:rPr lang="fa-IR" b="1" dirty="0" smtClean="0">
                <a:solidFill>
                  <a:schemeClr val="accent4">
                    <a:lumMod val="75000"/>
                  </a:schemeClr>
                </a:solidFill>
              </a:rPr>
              <a:t>دستور </a:t>
            </a:r>
            <a:r>
              <a:rPr lang="fa-IR" b="1" dirty="0">
                <a:solidFill>
                  <a:schemeClr val="accent4">
                    <a:lumMod val="75000"/>
                  </a:schemeClr>
                </a:solidFill>
              </a:rPr>
              <a:t>زیر جدول </a:t>
            </a:r>
            <a:r>
              <a:rPr lang="en-US" b="1" dirty="0">
                <a:solidFill>
                  <a:schemeClr val="accent4">
                    <a:lumMod val="75000"/>
                  </a:schemeClr>
                </a:solidFill>
              </a:rPr>
              <a:t>SP</a:t>
            </a:r>
            <a:r>
              <a:rPr lang="fa-IR" b="1" dirty="0">
                <a:solidFill>
                  <a:schemeClr val="accent4">
                    <a:lumMod val="75000"/>
                  </a:schemeClr>
                </a:solidFill>
              </a:rPr>
              <a:t> را تعریف می کند:</a:t>
            </a:r>
            <a:endParaRPr lang="en-US" b="1" dirty="0">
              <a:solidFill>
                <a:schemeClr val="accent4">
                  <a:lumMod val="75000"/>
                </a:schemeClr>
              </a:solidFill>
            </a:endParaRPr>
          </a:p>
          <a:p>
            <a:pPr marL="0" indent="0" algn="l">
              <a:buNone/>
            </a:pPr>
            <a:r>
              <a:rPr lang="en-US" dirty="0">
                <a:solidFill>
                  <a:srgbClr val="0000FF"/>
                </a:solidFill>
              </a:rPr>
              <a:t>Create</a:t>
            </a:r>
            <a:r>
              <a:rPr lang="en-US" dirty="0">
                <a:solidFill>
                  <a:prstClr val="black"/>
                </a:solidFill>
              </a:rPr>
              <a:t>  </a:t>
            </a:r>
            <a:r>
              <a:rPr lang="en-US" dirty="0">
                <a:solidFill>
                  <a:srgbClr val="0000FF"/>
                </a:solidFill>
              </a:rPr>
              <a:t>table</a:t>
            </a:r>
            <a:r>
              <a:rPr lang="en-US" dirty="0">
                <a:solidFill>
                  <a:prstClr val="black"/>
                </a:solidFill>
              </a:rPr>
              <a:t>  </a:t>
            </a:r>
            <a:r>
              <a:rPr lang="en-US" dirty="0" smtClean="0">
                <a:solidFill>
                  <a:prstClr val="black"/>
                </a:solidFill>
              </a:rPr>
              <a:t>SP</a:t>
            </a:r>
          </a:p>
          <a:p>
            <a:pPr marL="0" indent="0" algn="l">
              <a:buNone/>
            </a:pPr>
            <a:r>
              <a:rPr lang="en-US" dirty="0" smtClean="0">
                <a:solidFill>
                  <a:prstClr val="black"/>
                </a:solidFill>
              </a:rPr>
              <a:t> </a:t>
            </a:r>
            <a:r>
              <a:rPr lang="en-US" dirty="0" smtClean="0">
                <a:solidFill>
                  <a:srgbClr val="808080"/>
                </a:solidFill>
              </a:rPr>
              <a:t>(</a:t>
            </a:r>
            <a:r>
              <a:rPr lang="en-US" dirty="0">
                <a:solidFill>
                  <a:prstClr val="black"/>
                </a:solidFill>
              </a:rPr>
              <a:t>S#  </a:t>
            </a:r>
            <a:r>
              <a:rPr lang="en-US" dirty="0">
                <a:solidFill>
                  <a:srgbClr val="0000FF"/>
                </a:solidFill>
              </a:rPr>
              <a:t>char</a:t>
            </a:r>
            <a:r>
              <a:rPr lang="en-US" dirty="0">
                <a:solidFill>
                  <a:srgbClr val="808080"/>
                </a:solidFill>
              </a:rPr>
              <a:t>(</a:t>
            </a:r>
            <a:r>
              <a:rPr lang="en-US" dirty="0">
                <a:solidFill>
                  <a:prstClr val="black"/>
                </a:solidFill>
              </a:rPr>
              <a:t>5</a:t>
            </a:r>
            <a:r>
              <a:rPr lang="en-US" dirty="0">
                <a:solidFill>
                  <a:srgbClr val="808080"/>
                </a:solidFill>
              </a:rPr>
              <a:t>)</a:t>
            </a:r>
            <a:r>
              <a:rPr lang="en-US" dirty="0">
                <a:solidFill>
                  <a:prstClr val="black"/>
                </a:solidFill>
              </a:rPr>
              <a:t>  </a:t>
            </a:r>
            <a:r>
              <a:rPr lang="en-US" dirty="0">
                <a:solidFill>
                  <a:srgbClr val="808080"/>
                </a:solidFill>
              </a:rPr>
              <a:t>,</a:t>
            </a:r>
          </a:p>
          <a:p>
            <a:pPr marL="0" indent="0" algn="l">
              <a:buNone/>
            </a:pPr>
            <a:r>
              <a:rPr lang="en-US" dirty="0">
                <a:solidFill>
                  <a:prstClr val="black"/>
                </a:solidFill>
              </a:rPr>
              <a:t>P#  </a:t>
            </a:r>
            <a:r>
              <a:rPr lang="en-US" dirty="0">
                <a:solidFill>
                  <a:srgbClr val="0000FF"/>
                </a:solidFill>
              </a:rPr>
              <a:t>char</a:t>
            </a:r>
            <a:r>
              <a:rPr lang="en-US" dirty="0">
                <a:solidFill>
                  <a:srgbClr val="808080"/>
                </a:solidFill>
              </a:rPr>
              <a:t>(</a:t>
            </a:r>
            <a:r>
              <a:rPr lang="en-US" dirty="0">
                <a:solidFill>
                  <a:prstClr val="black"/>
                </a:solidFill>
              </a:rPr>
              <a:t>6</a:t>
            </a:r>
            <a:r>
              <a:rPr lang="en-US" dirty="0">
                <a:solidFill>
                  <a:srgbClr val="808080"/>
                </a:solidFill>
              </a:rPr>
              <a:t>)</a:t>
            </a:r>
            <a:r>
              <a:rPr lang="en-US" dirty="0">
                <a:solidFill>
                  <a:prstClr val="black"/>
                </a:solidFill>
              </a:rPr>
              <a:t>  </a:t>
            </a:r>
            <a:r>
              <a:rPr lang="en-US" dirty="0">
                <a:solidFill>
                  <a:srgbClr val="808080"/>
                </a:solidFill>
              </a:rPr>
              <a:t>,</a:t>
            </a:r>
          </a:p>
          <a:p>
            <a:pPr marL="0" indent="0" algn="l">
              <a:buNone/>
            </a:pPr>
            <a:r>
              <a:rPr lang="en-US" dirty="0" err="1">
                <a:solidFill>
                  <a:prstClr val="black"/>
                </a:solidFill>
              </a:rPr>
              <a:t>Qty</a:t>
            </a:r>
            <a:r>
              <a:rPr lang="en-US" dirty="0">
                <a:solidFill>
                  <a:prstClr val="black"/>
                </a:solidFill>
              </a:rPr>
              <a:t> </a:t>
            </a:r>
            <a:r>
              <a:rPr lang="en-US" dirty="0">
                <a:solidFill>
                  <a:srgbClr val="0000FF"/>
                </a:solidFill>
              </a:rPr>
              <a:t>Numeric </a:t>
            </a:r>
            <a:r>
              <a:rPr lang="en-US" dirty="0">
                <a:solidFill>
                  <a:srgbClr val="808080"/>
                </a:solidFill>
              </a:rPr>
              <a:t>(</a:t>
            </a:r>
            <a:r>
              <a:rPr lang="en-US" dirty="0">
                <a:solidFill>
                  <a:prstClr val="black"/>
                </a:solidFill>
              </a:rPr>
              <a:t>9</a:t>
            </a:r>
            <a:r>
              <a:rPr lang="en-US" dirty="0">
                <a:solidFill>
                  <a:srgbClr val="808080"/>
                </a:solidFill>
              </a:rPr>
              <a:t>),</a:t>
            </a:r>
          </a:p>
          <a:p>
            <a:pPr marL="0" indent="0" algn="l">
              <a:buNone/>
            </a:pPr>
            <a:r>
              <a:rPr lang="en-US" dirty="0">
                <a:solidFill>
                  <a:srgbClr val="0000FF"/>
                </a:solidFill>
              </a:rPr>
              <a:t>Primary</a:t>
            </a:r>
            <a:r>
              <a:rPr lang="en-US" dirty="0">
                <a:solidFill>
                  <a:prstClr val="black"/>
                </a:solidFill>
              </a:rPr>
              <a:t> </a:t>
            </a:r>
            <a:r>
              <a:rPr lang="en-US" dirty="0">
                <a:solidFill>
                  <a:srgbClr val="0000FF"/>
                </a:solidFill>
              </a:rPr>
              <a:t>key  </a:t>
            </a:r>
            <a:r>
              <a:rPr lang="en-US" dirty="0">
                <a:solidFill>
                  <a:srgbClr val="808080"/>
                </a:solidFill>
              </a:rPr>
              <a:t>(</a:t>
            </a:r>
            <a:r>
              <a:rPr lang="en-US" dirty="0">
                <a:solidFill>
                  <a:prstClr val="black"/>
                </a:solidFill>
              </a:rPr>
              <a:t>S#</a:t>
            </a:r>
            <a:r>
              <a:rPr lang="en-US" dirty="0">
                <a:solidFill>
                  <a:srgbClr val="808080"/>
                </a:solidFill>
              </a:rPr>
              <a:t>,</a:t>
            </a:r>
            <a:r>
              <a:rPr lang="en-US" dirty="0">
                <a:solidFill>
                  <a:prstClr val="black"/>
                </a:solidFill>
              </a:rPr>
              <a:t>P#</a:t>
            </a:r>
            <a:r>
              <a:rPr lang="en-US" dirty="0">
                <a:solidFill>
                  <a:srgbClr val="808080"/>
                </a:solidFill>
              </a:rPr>
              <a:t>),</a:t>
            </a:r>
          </a:p>
          <a:p>
            <a:pPr marL="0" indent="0" algn="l">
              <a:buNone/>
            </a:pPr>
            <a:r>
              <a:rPr lang="en-US" dirty="0">
                <a:solidFill>
                  <a:srgbClr val="0000FF"/>
                </a:solidFill>
              </a:rPr>
              <a:t>Foreign</a:t>
            </a:r>
            <a:r>
              <a:rPr lang="en-US" dirty="0">
                <a:solidFill>
                  <a:prstClr val="black"/>
                </a:solidFill>
              </a:rPr>
              <a:t> </a:t>
            </a:r>
            <a:r>
              <a:rPr lang="en-US" dirty="0">
                <a:solidFill>
                  <a:srgbClr val="0000FF"/>
                </a:solidFill>
              </a:rPr>
              <a:t>key </a:t>
            </a:r>
            <a:r>
              <a:rPr lang="en-US" dirty="0">
                <a:solidFill>
                  <a:srgbClr val="808080"/>
                </a:solidFill>
              </a:rPr>
              <a:t>(</a:t>
            </a:r>
            <a:r>
              <a:rPr lang="en-US" dirty="0">
                <a:solidFill>
                  <a:prstClr val="black"/>
                </a:solidFill>
              </a:rPr>
              <a:t>S#</a:t>
            </a:r>
            <a:r>
              <a:rPr lang="en-US" dirty="0">
                <a:solidFill>
                  <a:srgbClr val="808080"/>
                </a:solidFill>
              </a:rPr>
              <a:t>)</a:t>
            </a:r>
            <a:r>
              <a:rPr lang="en-US" dirty="0">
                <a:solidFill>
                  <a:prstClr val="black"/>
                </a:solidFill>
              </a:rPr>
              <a:t> </a:t>
            </a:r>
            <a:r>
              <a:rPr lang="en-US" dirty="0">
                <a:solidFill>
                  <a:srgbClr val="0000FF"/>
                </a:solidFill>
              </a:rPr>
              <a:t>References</a:t>
            </a:r>
            <a:r>
              <a:rPr lang="en-US" dirty="0">
                <a:solidFill>
                  <a:prstClr val="black"/>
                </a:solidFill>
              </a:rPr>
              <a:t>   S</a:t>
            </a:r>
          </a:p>
          <a:p>
            <a:pPr marL="0" indent="0" algn="l">
              <a:buNone/>
            </a:pPr>
            <a:r>
              <a:rPr lang="en-US" dirty="0">
                <a:solidFill>
                  <a:srgbClr val="0000FF"/>
                </a:solidFill>
              </a:rPr>
              <a:t>On</a:t>
            </a:r>
            <a:r>
              <a:rPr lang="en-US" dirty="0">
                <a:solidFill>
                  <a:prstClr val="black"/>
                </a:solidFill>
              </a:rPr>
              <a:t> </a:t>
            </a:r>
            <a:r>
              <a:rPr lang="en-US" dirty="0">
                <a:solidFill>
                  <a:srgbClr val="0000FF"/>
                </a:solidFill>
              </a:rPr>
              <a:t>delete</a:t>
            </a:r>
            <a:r>
              <a:rPr lang="en-US" dirty="0">
                <a:solidFill>
                  <a:prstClr val="black"/>
                </a:solidFill>
              </a:rPr>
              <a:t> </a:t>
            </a:r>
            <a:r>
              <a:rPr lang="en-US" dirty="0">
                <a:solidFill>
                  <a:srgbClr val="0000FF"/>
                </a:solidFill>
              </a:rPr>
              <a:t>cascade</a:t>
            </a:r>
          </a:p>
          <a:p>
            <a:pPr marL="0" indent="0" algn="l">
              <a:buNone/>
            </a:pPr>
            <a:r>
              <a:rPr lang="en-US" dirty="0">
                <a:solidFill>
                  <a:srgbClr val="0000FF"/>
                </a:solidFill>
              </a:rPr>
              <a:t>On</a:t>
            </a:r>
            <a:r>
              <a:rPr lang="en-US" dirty="0">
                <a:solidFill>
                  <a:prstClr val="black"/>
                </a:solidFill>
              </a:rPr>
              <a:t> </a:t>
            </a:r>
            <a:r>
              <a:rPr lang="en-US" dirty="0">
                <a:solidFill>
                  <a:srgbClr val="0000FF"/>
                </a:solidFill>
              </a:rPr>
              <a:t>update</a:t>
            </a:r>
            <a:r>
              <a:rPr lang="en-US" dirty="0">
                <a:solidFill>
                  <a:prstClr val="black"/>
                </a:solidFill>
              </a:rPr>
              <a:t> </a:t>
            </a:r>
            <a:r>
              <a:rPr lang="en-US" dirty="0">
                <a:solidFill>
                  <a:srgbClr val="0000FF"/>
                </a:solidFill>
              </a:rPr>
              <a:t>cascade</a:t>
            </a:r>
            <a:r>
              <a:rPr lang="en-US" dirty="0">
                <a:solidFill>
                  <a:srgbClr val="808080"/>
                </a:solidFill>
              </a:rPr>
              <a:t>,</a:t>
            </a:r>
          </a:p>
          <a:p>
            <a:pPr marL="0" indent="0" algn="l">
              <a:buNone/>
            </a:pPr>
            <a:r>
              <a:rPr lang="en-US" dirty="0">
                <a:solidFill>
                  <a:srgbClr val="0000FF"/>
                </a:solidFill>
              </a:rPr>
              <a:t>Foreign</a:t>
            </a:r>
            <a:r>
              <a:rPr lang="en-US" dirty="0">
                <a:solidFill>
                  <a:prstClr val="black"/>
                </a:solidFill>
              </a:rPr>
              <a:t> </a:t>
            </a:r>
            <a:r>
              <a:rPr lang="en-US" dirty="0">
                <a:solidFill>
                  <a:srgbClr val="0000FF"/>
                </a:solidFill>
              </a:rPr>
              <a:t>key </a:t>
            </a:r>
            <a:r>
              <a:rPr lang="en-US" dirty="0">
                <a:solidFill>
                  <a:srgbClr val="808080"/>
                </a:solidFill>
              </a:rPr>
              <a:t>(</a:t>
            </a:r>
            <a:r>
              <a:rPr lang="en-US" dirty="0">
                <a:solidFill>
                  <a:prstClr val="black"/>
                </a:solidFill>
              </a:rPr>
              <a:t>P#</a:t>
            </a:r>
            <a:r>
              <a:rPr lang="en-US" dirty="0">
                <a:solidFill>
                  <a:srgbClr val="808080"/>
                </a:solidFill>
              </a:rPr>
              <a:t>)</a:t>
            </a:r>
            <a:r>
              <a:rPr lang="en-US" dirty="0">
                <a:solidFill>
                  <a:prstClr val="black"/>
                </a:solidFill>
              </a:rPr>
              <a:t> </a:t>
            </a:r>
            <a:r>
              <a:rPr lang="en-US" dirty="0">
                <a:solidFill>
                  <a:srgbClr val="0000FF"/>
                </a:solidFill>
              </a:rPr>
              <a:t>References</a:t>
            </a:r>
            <a:r>
              <a:rPr lang="en-US" dirty="0">
                <a:solidFill>
                  <a:prstClr val="black"/>
                </a:solidFill>
              </a:rPr>
              <a:t>   P</a:t>
            </a:r>
          </a:p>
          <a:p>
            <a:pPr marL="0" indent="0" algn="l">
              <a:buNone/>
            </a:pPr>
            <a:r>
              <a:rPr lang="en-US" dirty="0">
                <a:solidFill>
                  <a:srgbClr val="0000FF"/>
                </a:solidFill>
              </a:rPr>
              <a:t>On</a:t>
            </a:r>
            <a:r>
              <a:rPr lang="en-US" dirty="0">
                <a:solidFill>
                  <a:prstClr val="black"/>
                </a:solidFill>
              </a:rPr>
              <a:t> </a:t>
            </a:r>
            <a:r>
              <a:rPr lang="en-US" dirty="0">
                <a:solidFill>
                  <a:srgbClr val="0000FF"/>
                </a:solidFill>
              </a:rPr>
              <a:t>delete</a:t>
            </a:r>
            <a:r>
              <a:rPr lang="en-US" dirty="0">
                <a:solidFill>
                  <a:prstClr val="black"/>
                </a:solidFill>
              </a:rPr>
              <a:t> </a:t>
            </a:r>
            <a:r>
              <a:rPr lang="en-US" dirty="0">
                <a:solidFill>
                  <a:srgbClr val="0000FF"/>
                </a:solidFill>
              </a:rPr>
              <a:t>cascade</a:t>
            </a:r>
          </a:p>
          <a:p>
            <a:pPr marL="0" indent="0" algn="l">
              <a:buNone/>
            </a:pPr>
            <a:r>
              <a:rPr lang="en-US" dirty="0">
                <a:solidFill>
                  <a:srgbClr val="0000FF"/>
                </a:solidFill>
              </a:rPr>
              <a:t>On</a:t>
            </a:r>
            <a:r>
              <a:rPr lang="en-US" dirty="0">
                <a:solidFill>
                  <a:prstClr val="black"/>
                </a:solidFill>
              </a:rPr>
              <a:t> </a:t>
            </a:r>
            <a:r>
              <a:rPr lang="en-US" dirty="0">
                <a:solidFill>
                  <a:srgbClr val="0000FF"/>
                </a:solidFill>
              </a:rPr>
              <a:t>update</a:t>
            </a:r>
            <a:r>
              <a:rPr lang="en-US" dirty="0">
                <a:solidFill>
                  <a:prstClr val="black"/>
                </a:solidFill>
              </a:rPr>
              <a:t> </a:t>
            </a:r>
            <a:r>
              <a:rPr lang="en-US" dirty="0">
                <a:solidFill>
                  <a:srgbClr val="0000FF"/>
                </a:solidFill>
              </a:rPr>
              <a:t>cascade</a:t>
            </a:r>
            <a:r>
              <a:rPr lang="en-US" dirty="0">
                <a:solidFill>
                  <a:srgbClr val="808080"/>
                </a:solidFill>
              </a:rPr>
              <a:t>,</a:t>
            </a:r>
          </a:p>
          <a:p>
            <a:pPr marL="0" indent="0" algn="l">
              <a:buNone/>
            </a:pPr>
            <a:r>
              <a:rPr lang="en-US" dirty="0">
                <a:solidFill>
                  <a:srgbClr val="0000FF"/>
                </a:solidFill>
              </a:rPr>
              <a:t>Check  </a:t>
            </a:r>
            <a:r>
              <a:rPr lang="en-US" dirty="0">
                <a:solidFill>
                  <a:srgbClr val="808080"/>
                </a:solidFill>
              </a:rPr>
              <a:t>(</a:t>
            </a:r>
            <a:r>
              <a:rPr lang="en-US" dirty="0" err="1">
                <a:solidFill>
                  <a:prstClr val="black"/>
                </a:solidFill>
              </a:rPr>
              <a:t>Qty</a:t>
            </a:r>
            <a:r>
              <a:rPr lang="en-US" dirty="0">
                <a:solidFill>
                  <a:prstClr val="black"/>
                </a:solidFill>
              </a:rPr>
              <a:t> </a:t>
            </a:r>
            <a:r>
              <a:rPr lang="en-US" dirty="0">
                <a:solidFill>
                  <a:srgbClr val="808080"/>
                </a:solidFill>
              </a:rPr>
              <a:t>&gt;</a:t>
            </a:r>
            <a:r>
              <a:rPr lang="en-US" dirty="0">
                <a:solidFill>
                  <a:prstClr val="black"/>
                </a:solidFill>
              </a:rPr>
              <a:t>1   </a:t>
            </a:r>
            <a:r>
              <a:rPr lang="en-US" dirty="0">
                <a:solidFill>
                  <a:srgbClr val="808080"/>
                </a:solidFill>
              </a:rPr>
              <a:t>AND</a:t>
            </a:r>
            <a:r>
              <a:rPr lang="en-US" dirty="0">
                <a:solidFill>
                  <a:prstClr val="black"/>
                </a:solidFill>
              </a:rPr>
              <a:t>   </a:t>
            </a:r>
            <a:r>
              <a:rPr lang="en-US" dirty="0" err="1">
                <a:solidFill>
                  <a:prstClr val="black"/>
                </a:solidFill>
              </a:rPr>
              <a:t>Qty</a:t>
            </a:r>
            <a:r>
              <a:rPr lang="en-US" dirty="0">
                <a:solidFill>
                  <a:prstClr val="black"/>
                </a:solidFill>
              </a:rPr>
              <a:t> </a:t>
            </a:r>
            <a:r>
              <a:rPr lang="en-US" dirty="0">
                <a:solidFill>
                  <a:srgbClr val="808080"/>
                </a:solidFill>
              </a:rPr>
              <a:t>&lt;</a:t>
            </a:r>
            <a:r>
              <a:rPr lang="en-US" dirty="0">
                <a:solidFill>
                  <a:prstClr val="black"/>
                </a:solidFill>
              </a:rPr>
              <a:t> 1000</a:t>
            </a:r>
            <a:r>
              <a:rPr lang="en-US" dirty="0">
                <a:solidFill>
                  <a:srgbClr val="808080"/>
                </a:solidFill>
              </a:rPr>
              <a:t>)</a:t>
            </a:r>
            <a:r>
              <a:rPr lang="en-US" dirty="0">
                <a:solidFill>
                  <a:prstClr val="black"/>
                </a:solidFill>
              </a:rPr>
              <a:t> </a:t>
            </a:r>
            <a:endParaRPr lang="en-US" dirty="0" smtClean="0">
              <a:solidFill>
                <a:prstClr val="black"/>
              </a:solidFill>
            </a:endParaRPr>
          </a:p>
          <a:p>
            <a:pPr marL="0" indent="0" algn="l">
              <a:buNone/>
            </a:pPr>
            <a:r>
              <a:rPr lang="en-US" dirty="0" smtClean="0">
                <a:solidFill>
                  <a:srgbClr val="808080"/>
                </a:solidFill>
              </a:rPr>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
        <p:nvSpPr>
          <p:cNvPr id="6" name="Rectangle 5"/>
          <p:cNvSpPr/>
          <p:nvPr/>
        </p:nvSpPr>
        <p:spPr>
          <a:xfrm>
            <a:off x="5029200" y="1981200"/>
            <a:ext cx="3962400" cy="3416320"/>
          </a:xfrm>
          <a:prstGeom prst="rect">
            <a:avLst/>
          </a:prstGeom>
          <a:solidFill>
            <a:schemeClr val="accent1">
              <a:lumMod val="20000"/>
              <a:lumOff val="80000"/>
            </a:schemeClr>
          </a:solidFill>
        </p:spPr>
        <p:txBody>
          <a:bodyPr wrap="square">
            <a:spAutoFit/>
          </a:bodyPr>
          <a:lstStyle/>
          <a:p>
            <a:pPr algn="r" rtl="1"/>
            <a:r>
              <a:rPr lang="fa-IR" dirty="0">
                <a:cs typeface="B Nazanin" pitchFamily="2" charset="-78"/>
              </a:rPr>
              <a:t>نام پس از </a:t>
            </a:r>
            <a:r>
              <a:rPr lang="en-US" dirty="0">
                <a:cs typeface="B Nazanin" pitchFamily="2" charset="-78"/>
              </a:rPr>
              <a:t>References</a:t>
            </a:r>
            <a:r>
              <a:rPr lang="fa-IR" dirty="0">
                <a:cs typeface="B Nazanin" pitchFamily="2" charset="-78"/>
              </a:rPr>
              <a:t> معین می کند که این کلید خارجی به کدام جدول ارجاع می شود. </a:t>
            </a:r>
            <a:endParaRPr lang="fa-IR" dirty="0" smtClean="0">
              <a:cs typeface="B Nazanin" pitchFamily="2" charset="-78"/>
            </a:endParaRPr>
          </a:p>
          <a:p>
            <a:pPr algn="r" rtl="1"/>
            <a:r>
              <a:rPr lang="fa-IR" dirty="0" smtClean="0">
                <a:cs typeface="B Nazanin" pitchFamily="2" charset="-78"/>
              </a:rPr>
              <a:t>عبارات </a:t>
            </a:r>
            <a:r>
              <a:rPr lang="en-US" dirty="0">
                <a:cs typeface="B Nazanin" pitchFamily="2" charset="-78"/>
              </a:rPr>
              <a:t>On delete cascade</a:t>
            </a:r>
            <a:r>
              <a:rPr lang="fa-IR" dirty="0">
                <a:cs typeface="B Nazanin" pitchFamily="2" charset="-78"/>
              </a:rPr>
              <a:t> و </a:t>
            </a:r>
            <a:r>
              <a:rPr lang="en-US" dirty="0">
                <a:cs typeface="B Nazanin" pitchFamily="2" charset="-78"/>
              </a:rPr>
              <a:t>On update cascade</a:t>
            </a:r>
            <a:r>
              <a:rPr lang="fa-IR" dirty="0">
                <a:cs typeface="B Nazanin" pitchFamily="2" charset="-78"/>
              </a:rPr>
              <a:t> می گویند هنگامی که این کلید در جدول اصلی خودش حذف شد یا تغییر کرد، در این جدول هم این حذف یا تغییرات اعمال گردد. وجود این قیدهای </a:t>
            </a:r>
            <a:r>
              <a:rPr lang="en-US" dirty="0">
                <a:cs typeface="B Nazanin" pitchFamily="2" charset="-78"/>
              </a:rPr>
              <a:t>On delete</a:t>
            </a:r>
            <a:r>
              <a:rPr lang="fa-IR" dirty="0">
                <a:cs typeface="B Nazanin" pitchFamily="2" charset="-78"/>
              </a:rPr>
              <a:t> و </a:t>
            </a:r>
            <a:r>
              <a:rPr lang="en-US" dirty="0">
                <a:cs typeface="B Nazanin" pitchFamily="2" charset="-78"/>
              </a:rPr>
              <a:t>On update</a:t>
            </a:r>
            <a:r>
              <a:rPr lang="fa-IR" dirty="0">
                <a:cs typeface="B Nazanin" pitchFamily="2" charset="-78"/>
              </a:rPr>
              <a:t> اختیاری می باشند.</a:t>
            </a:r>
            <a:endParaRPr lang="en-US" dirty="0">
              <a:cs typeface="B Nazanin" pitchFamily="2" charset="-78"/>
            </a:endParaRPr>
          </a:p>
          <a:p>
            <a:pPr algn="r" rtl="1"/>
            <a:r>
              <a:rPr lang="fa-IR" dirty="0">
                <a:cs typeface="B Nazanin" pitchFamily="2" charset="-78"/>
              </a:rPr>
              <a:t>قسمت </a:t>
            </a:r>
            <a:r>
              <a:rPr lang="en-US" dirty="0">
                <a:cs typeface="B Nazanin" pitchFamily="2" charset="-78"/>
              </a:rPr>
              <a:t>Check</a:t>
            </a:r>
            <a:r>
              <a:rPr lang="fa-IR" dirty="0">
                <a:cs typeface="B Nazanin" pitchFamily="2" charset="-78"/>
              </a:rPr>
              <a:t> که اختیاری می باشد برای بیان قوانین جامعیتی به کار می رود. در جدول فوق فیلد </a:t>
            </a:r>
            <a:r>
              <a:rPr lang="en-US" dirty="0" err="1">
                <a:cs typeface="B Nazanin" pitchFamily="2" charset="-78"/>
              </a:rPr>
              <a:t>Qty</a:t>
            </a:r>
            <a:r>
              <a:rPr lang="fa-IR" dirty="0">
                <a:cs typeface="B Nazanin" pitchFamily="2" charset="-78"/>
              </a:rPr>
              <a:t> باید مقداری، بین 1 تا 1000 داشته باشد.</a:t>
            </a:r>
            <a:endParaRPr lang="en-US" dirty="0">
              <a:cs typeface="B Nazanin" pitchFamily="2" charset="-78"/>
            </a:endParaRPr>
          </a:p>
          <a:p>
            <a:pPr algn="r" rtl="1"/>
            <a:r>
              <a:rPr lang="fa-IR" b="1" dirty="0">
                <a:cs typeface="B Nazanin" pitchFamily="2" charset="-78"/>
              </a:rPr>
              <a:t>تذکر: </a:t>
            </a:r>
            <a:r>
              <a:rPr lang="fa-IR" dirty="0">
                <a:cs typeface="B Nazanin" pitchFamily="2" charset="-78"/>
              </a:rPr>
              <a:t>با کلمه کلیدی </a:t>
            </a:r>
            <a:r>
              <a:rPr lang="en-US" dirty="0">
                <a:cs typeface="B Nazanin" pitchFamily="2" charset="-78"/>
              </a:rPr>
              <a:t>UNIQUE</a:t>
            </a:r>
            <a:r>
              <a:rPr lang="fa-IR" dirty="0">
                <a:cs typeface="B Nazanin" pitchFamily="2" charset="-78"/>
              </a:rPr>
              <a:t> می توان کلیدهای فرعی را مشخص ساخت که نمی توانند تکراری باشند.</a:t>
            </a:r>
            <a:endParaRPr lang="en-US" dirty="0">
              <a:cs typeface="B Nazanin" pitchFamily="2" charset="-78"/>
            </a:endParaRPr>
          </a:p>
        </p:txBody>
      </p:sp>
      <p:cxnSp>
        <p:nvCxnSpPr>
          <p:cNvPr id="5" name="Straight Arrow Connector 4"/>
          <p:cNvCxnSpPr/>
          <p:nvPr/>
        </p:nvCxnSpPr>
        <p:spPr>
          <a:xfrm flipH="1">
            <a:off x="8534400" y="5397520"/>
            <a:ext cx="228600" cy="2412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667500" y="5555734"/>
            <a:ext cx="1819729" cy="369332"/>
          </a:xfrm>
          <a:prstGeom prst="rect">
            <a:avLst/>
          </a:prstGeom>
        </p:spPr>
        <p:txBody>
          <a:bodyPr wrap="none">
            <a:spAutoFit/>
          </a:bodyPr>
          <a:lstStyle/>
          <a:p>
            <a:r>
              <a:rPr lang="en-US" dirty="0" smtClean="0"/>
              <a:t>X </a:t>
            </a:r>
            <a:r>
              <a:rPr lang="en-US" dirty="0" smtClean="0">
                <a:solidFill>
                  <a:srgbClr val="0000FF"/>
                </a:solidFill>
              </a:rPr>
              <a:t>char </a:t>
            </a:r>
            <a:r>
              <a:rPr lang="en-US" dirty="0" smtClean="0">
                <a:solidFill>
                  <a:srgbClr val="808080"/>
                </a:solidFill>
              </a:rPr>
              <a:t>(</a:t>
            </a:r>
            <a:r>
              <a:rPr lang="en-US" dirty="0" smtClean="0">
                <a:solidFill>
                  <a:prstClr val="black"/>
                </a:solidFill>
              </a:rPr>
              <a:t>6</a:t>
            </a:r>
            <a:r>
              <a:rPr lang="en-US" dirty="0">
                <a:solidFill>
                  <a:srgbClr val="808080"/>
                </a:solidFill>
              </a:rPr>
              <a:t>)</a:t>
            </a:r>
            <a:r>
              <a:rPr lang="en-US" dirty="0">
                <a:solidFill>
                  <a:prstClr val="black"/>
                </a:solidFill>
              </a:rPr>
              <a:t> </a:t>
            </a:r>
            <a:r>
              <a:rPr lang="en-US" dirty="0">
                <a:solidFill>
                  <a:srgbClr val="0000FF"/>
                </a:solidFill>
              </a:rPr>
              <a:t>unique</a:t>
            </a:r>
            <a:endParaRPr lang="en-US" dirty="0"/>
          </a:p>
        </p:txBody>
      </p:sp>
    </p:spTree>
    <p:extLst>
      <p:ext uri="{BB962C8B-B14F-4D97-AF65-F5344CB8AC3E}">
        <p14:creationId xmlns:p14="http://schemas.microsoft.com/office/powerpoint/2010/main" val="6184672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7543800" cy="762000"/>
          </a:xfrm>
        </p:spPr>
        <p:txBody>
          <a:bodyPr/>
          <a:lstStyle/>
          <a:p>
            <a:r>
              <a:rPr lang="en-US" sz="4400" dirty="0"/>
              <a:t>Alter table</a:t>
            </a:r>
          </a:p>
        </p:txBody>
      </p:sp>
      <p:sp>
        <p:nvSpPr>
          <p:cNvPr id="3" name="Content Placeholder 2"/>
          <p:cNvSpPr>
            <a:spLocks noGrp="1"/>
          </p:cNvSpPr>
          <p:nvPr>
            <p:ph idx="1"/>
          </p:nvPr>
        </p:nvSpPr>
        <p:spPr>
          <a:xfrm>
            <a:off x="152400" y="1295400"/>
            <a:ext cx="8763000" cy="5029200"/>
          </a:xfrm>
        </p:spPr>
        <p:txBody>
          <a:bodyPr>
            <a:normAutofit fontScale="85000" lnSpcReduction="20000"/>
          </a:bodyPr>
          <a:lstStyle/>
          <a:p>
            <a:r>
              <a:rPr lang="fa-IR" dirty="0" smtClean="0"/>
              <a:t>با </a:t>
            </a:r>
            <a:r>
              <a:rPr lang="fa-IR" dirty="0"/>
              <a:t>این دستور می توان تغییراتی در یک جدول موجود داد.</a:t>
            </a:r>
            <a:endParaRPr lang="en-US" dirty="0"/>
          </a:p>
          <a:p>
            <a:pPr marL="0" indent="0">
              <a:buNone/>
            </a:pPr>
            <a:r>
              <a:rPr lang="fa-IR" b="1" u="sng" dirty="0"/>
              <a:t>مثال 4: </a:t>
            </a:r>
            <a:endParaRPr lang="en-US" b="1" u="sng" dirty="0"/>
          </a:p>
          <a:p>
            <a:pPr marL="0" indent="0" algn="l">
              <a:buNone/>
            </a:pPr>
            <a:r>
              <a:rPr lang="en-US" sz="2600" dirty="0">
                <a:solidFill>
                  <a:srgbClr val="0000FF"/>
                </a:solidFill>
              </a:rPr>
              <a:t>ALTER</a:t>
            </a:r>
            <a:r>
              <a:rPr lang="en-US" sz="2600" dirty="0">
                <a:solidFill>
                  <a:prstClr val="black"/>
                </a:solidFill>
              </a:rPr>
              <a:t>  </a:t>
            </a:r>
            <a:r>
              <a:rPr lang="en-US" sz="2600" dirty="0">
                <a:solidFill>
                  <a:srgbClr val="0000FF"/>
                </a:solidFill>
              </a:rPr>
              <a:t>TABLE</a:t>
            </a:r>
            <a:r>
              <a:rPr lang="en-US" sz="2600" dirty="0">
                <a:solidFill>
                  <a:prstClr val="black"/>
                </a:solidFill>
              </a:rPr>
              <a:t>  S</a:t>
            </a:r>
          </a:p>
          <a:p>
            <a:pPr marL="0" indent="0" algn="l">
              <a:buNone/>
            </a:pPr>
            <a:r>
              <a:rPr lang="en-US" sz="2600" dirty="0" smtClean="0">
                <a:solidFill>
                  <a:srgbClr val="0000FF"/>
                </a:solidFill>
              </a:rPr>
              <a:t>ADD</a:t>
            </a:r>
            <a:r>
              <a:rPr lang="en-US" sz="2600" dirty="0" smtClean="0">
                <a:solidFill>
                  <a:prstClr val="black"/>
                </a:solidFill>
              </a:rPr>
              <a:t>  </a:t>
            </a:r>
            <a:r>
              <a:rPr lang="en-US" sz="2600" dirty="0">
                <a:solidFill>
                  <a:prstClr val="black"/>
                </a:solidFill>
              </a:rPr>
              <a:t>DISCOUNT  </a:t>
            </a:r>
            <a:r>
              <a:rPr lang="en-US" sz="2600" dirty="0" smtClean="0">
                <a:solidFill>
                  <a:srgbClr val="0000FF"/>
                </a:solidFill>
              </a:rPr>
              <a:t>SMALLINT</a:t>
            </a:r>
          </a:p>
          <a:p>
            <a:endParaRPr lang="fa-IR" dirty="0" smtClean="0"/>
          </a:p>
          <a:p>
            <a:r>
              <a:rPr lang="fa-IR" dirty="0" smtClean="0"/>
              <a:t>دستور </a:t>
            </a:r>
            <a:r>
              <a:rPr lang="fa-IR" dirty="0"/>
              <a:t>فوق ( به همراه کلمه کلیدی </a:t>
            </a:r>
            <a:r>
              <a:rPr lang="en-US" sz="2200" dirty="0"/>
              <a:t>ADD</a:t>
            </a:r>
            <a:r>
              <a:rPr lang="fa-IR" dirty="0"/>
              <a:t>) ستونی به نام اختیاری </a:t>
            </a:r>
            <a:r>
              <a:rPr lang="en-US" sz="2200" dirty="0"/>
              <a:t>DISCOUNT</a:t>
            </a:r>
            <a:r>
              <a:rPr lang="fa-IR" dirty="0"/>
              <a:t> را به جدول </a:t>
            </a:r>
            <a:r>
              <a:rPr lang="en-US" sz="2200" dirty="0"/>
              <a:t>S</a:t>
            </a:r>
            <a:r>
              <a:rPr lang="fa-IR" dirty="0"/>
              <a:t> اضافه می کند.</a:t>
            </a:r>
            <a:endParaRPr lang="en-US" dirty="0"/>
          </a:p>
          <a:p>
            <a:pPr>
              <a:lnSpc>
                <a:spcPct val="160000"/>
              </a:lnSpc>
            </a:pPr>
            <a:r>
              <a:rPr lang="fa-IR" dirty="0"/>
              <a:t>تمام رکوردهای موجود </a:t>
            </a:r>
            <a:r>
              <a:rPr lang="en-US" sz="2200" dirty="0"/>
              <a:t>S</a:t>
            </a:r>
            <a:r>
              <a:rPr lang="fa-IR" dirty="0"/>
              <a:t> با اجرای این حکم به جای 4 فیلد، 5 فیلد خواهند داشت و مقدار فیلد پنجم در تمام سطرها </a:t>
            </a:r>
            <a:r>
              <a:rPr lang="en-US" sz="2200" dirty="0"/>
              <a:t>NULL</a:t>
            </a:r>
            <a:r>
              <a:rPr lang="fa-IR" dirty="0"/>
              <a:t> است. در دستور </a:t>
            </a:r>
            <a:r>
              <a:rPr lang="en-US" sz="2200" dirty="0"/>
              <a:t>ALTER</a:t>
            </a:r>
            <a:r>
              <a:rPr lang="fa-IR" dirty="0"/>
              <a:t> نمی توان عبارت </a:t>
            </a:r>
            <a:r>
              <a:rPr lang="en-US" sz="2200" dirty="0"/>
              <a:t>NOT NULL</a:t>
            </a:r>
            <a:r>
              <a:rPr lang="fa-IR" dirty="0"/>
              <a:t> را به کار برد. با این دستور می توان تعریف کلید اصلی یا کلید خارجی را به تعریف جدول اضافه یا از آن حذف کرد. همچنین می توان یک قاعده جامعیت جدید را برای یک جدول وضع کرد یا آن را حذف کرد.</a:t>
            </a:r>
            <a:endParaRPr lang="en-US" dirty="0"/>
          </a:p>
          <a:p>
            <a:pPr>
              <a:lnSpc>
                <a:spcPct val="160000"/>
              </a:lnSpc>
            </a:pPr>
            <a:r>
              <a:rPr lang="fa-IR" dirty="0"/>
              <a:t>با عبارت &lt; نام ستون&gt; </a:t>
            </a:r>
            <a:r>
              <a:rPr lang="en-US" sz="2200" dirty="0"/>
              <a:t>ALTER</a:t>
            </a:r>
            <a:r>
              <a:rPr lang="fa-IR" dirty="0"/>
              <a:t> یا &lt; نام ستون &gt; </a:t>
            </a:r>
            <a:r>
              <a:rPr lang="en-US" sz="2200" dirty="0"/>
              <a:t>Modify</a:t>
            </a:r>
            <a:r>
              <a:rPr lang="fa-IR" sz="2200" dirty="0"/>
              <a:t> </a:t>
            </a:r>
            <a:r>
              <a:rPr lang="fa-IR" dirty="0"/>
              <a:t>می توان جلوی </a:t>
            </a:r>
            <a:r>
              <a:rPr lang="en-US" sz="2200" dirty="0"/>
              <a:t>Alter table</a:t>
            </a:r>
            <a:r>
              <a:rPr lang="fa-IR" sz="2200" dirty="0"/>
              <a:t> </a:t>
            </a:r>
            <a:r>
              <a:rPr lang="fa-IR" dirty="0"/>
              <a:t>تعریف یک ستون را تغییر داد.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31261577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1" dur="500"/>
                                        <p:tgtEl>
                                          <p:spTgt spid="3">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5" dur="500"/>
                                        <p:tgtEl>
                                          <p:spTgt spid="3">
                                            <p:txEl>
                                              <p:pRg st="3" end="3"/>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9" dur="500"/>
                                        <p:tgtEl>
                                          <p:spTgt spid="3">
                                            <p:txEl>
                                              <p:pRg st="5" end="5"/>
                                            </p:txEl>
                                          </p:spTgt>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3" dur="500"/>
                                        <p:tgtEl>
                                          <p:spTgt spid="3">
                                            <p:txEl>
                                              <p:pRg st="2" end="2"/>
                                            </p:txEl>
                                          </p:spTgt>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7" dur="500"/>
                                        <p:tgtEl>
                                          <p:spTgt spid="3">
                                            <p:txEl>
                                              <p:pRg st="6" end="6"/>
                                            </p:txEl>
                                          </p:spTgt>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85800"/>
            <a:ext cx="8458200" cy="5410200"/>
          </a:xfrm>
        </p:spPr>
        <p:txBody>
          <a:bodyPr/>
          <a:lstStyle/>
          <a:p>
            <a:pPr marL="0" indent="0" algn="l">
              <a:buNone/>
            </a:pPr>
            <a:r>
              <a:rPr lang="en-US" dirty="0">
                <a:solidFill>
                  <a:srgbClr val="0000FF"/>
                </a:solidFill>
              </a:rPr>
              <a:t>Create</a:t>
            </a:r>
            <a:r>
              <a:rPr lang="en-US" dirty="0">
                <a:solidFill>
                  <a:prstClr val="black"/>
                </a:solidFill>
              </a:rPr>
              <a:t>  </a:t>
            </a:r>
            <a:r>
              <a:rPr lang="en-US" dirty="0">
                <a:solidFill>
                  <a:srgbClr val="0000FF"/>
                </a:solidFill>
              </a:rPr>
              <a:t>table</a:t>
            </a:r>
            <a:r>
              <a:rPr lang="en-US" dirty="0">
                <a:solidFill>
                  <a:prstClr val="black"/>
                </a:solidFill>
              </a:rPr>
              <a:t>  SP</a:t>
            </a:r>
          </a:p>
          <a:p>
            <a:pPr marL="0" indent="0" algn="l">
              <a:buNone/>
            </a:pPr>
            <a:r>
              <a:rPr lang="en-US" dirty="0">
                <a:solidFill>
                  <a:prstClr val="black"/>
                </a:solidFill>
              </a:rPr>
              <a:t> </a:t>
            </a:r>
            <a:r>
              <a:rPr lang="en-US" dirty="0">
                <a:solidFill>
                  <a:srgbClr val="808080"/>
                </a:solidFill>
              </a:rPr>
              <a:t>(</a:t>
            </a:r>
            <a:r>
              <a:rPr lang="en-US" dirty="0">
                <a:solidFill>
                  <a:prstClr val="black"/>
                </a:solidFill>
              </a:rPr>
              <a:t>S#  </a:t>
            </a:r>
            <a:r>
              <a:rPr lang="en-US" dirty="0">
                <a:solidFill>
                  <a:srgbClr val="0000FF"/>
                </a:solidFill>
              </a:rPr>
              <a:t>char</a:t>
            </a:r>
            <a:r>
              <a:rPr lang="en-US" dirty="0">
                <a:solidFill>
                  <a:srgbClr val="808080"/>
                </a:solidFill>
              </a:rPr>
              <a:t>(</a:t>
            </a:r>
            <a:r>
              <a:rPr lang="en-US" dirty="0">
                <a:solidFill>
                  <a:prstClr val="black"/>
                </a:solidFill>
              </a:rPr>
              <a:t>5</a:t>
            </a:r>
            <a:r>
              <a:rPr lang="en-US" dirty="0">
                <a:solidFill>
                  <a:srgbClr val="808080"/>
                </a:solidFill>
              </a:rPr>
              <a:t>)</a:t>
            </a:r>
            <a:r>
              <a:rPr lang="en-US" dirty="0">
                <a:solidFill>
                  <a:prstClr val="black"/>
                </a:solidFill>
              </a:rPr>
              <a:t>  </a:t>
            </a:r>
            <a:r>
              <a:rPr lang="en-US" dirty="0" smtClean="0">
                <a:solidFill>
                  <a:srgbClr val="808080"/>
                </a:solidFill>
              </a:rPr>
              <a:t>, ….)</a:t>
            </a:r>
            <a:endParaRPr lang="en-US" b="1" u="sng" dirty="0" smtClean="0"/>
          </a:p>
          <a:p>
            <a:pPr marL="0" indent="0">
              <a:buNone/>
            </a:pPr>
            <a:r>
              <a:rPr lang="fa-IR" b="1" u="sng" dirty="0" smtClean="0"/>
              <a:t>مثال </a:t>
            </a:r>
            <a:r>
              <a:rPr lang="fa-IR" b="1" u="sng" dirty="0"/>
              <a:t>5: </a:t>
            </a:r>
            <a:endParaRPr lang="en-US" b="1" u="sng" dirty="0"/>
          </a:p>
          <a:p>
            <a:pPr marL="0" indent="0" algn="l">
              <a:buNone/>
            </a:pPr>
            <a:r>
              <a:rPr lang="en-US" dirty="0">
                <a:solidFill>
                  <a:srgbClr val="0000FF"/>
                </a:solidFill>
              </a:rPr>
              <a:t>Alter</a:t>
            </a:r>
            <a:r>
              <a:rPr lang="en-US" dirty="0">
                <a:solidFill>
                  <a:prstClr val="black"/>
                </a:solidFill>
              </a:rPr>
              <a:t>  </a:t>
            </a:r>
            <a:r>
              <a:rPr lang="en-US" dirty="0">
                <a:solidFill>
                  <a:srgbClr val="0000FF"/>
                </a:solidFill>
              </a:rPr>
              <a:t>table</a:t>
            </a:r>
            <a:r>
              <a:rPr lang="en-US" dirty="0">
                <a:solidFill>
                  <a:prstClr val="black"/>
                </a:solidFill>
              </a:rPr>
              <a:t>  SP</a:t>
            </a:r>
          </a:p>
          <a:p>
            <a:pPr marL="0" indent="0" algn="l">
              <a:buNone/>
            </a:pPr>
            <a:r>
              <a:rPr lang="en-US" dirty="0" smtClean="0">
                <a:solidFill>
                  <a:srgbClr val="0000FF"/>
                </a:solidFill>
              </a:rPr>
              <a:t>Modify  </a:t>
            </a:r>
            <a:r>
              <a:rPr lang="en-US" dirty="0">
                <a:solidFill>
                  <a:srgbClr val="808080"/>
                </a:solidFill>
              </a:rPr>
              <a:t>(</a:t>
            </a:r>
            <a:r>
              <a:rPr lang="en-US" dirty="0">
                <a:solidFill>
                  <a:prstClr val="black"/>
                </a:solidFill>
              </a:rPr>
              <a:t>S#  </a:t>
            </a:r>
            <a:r>
              <a:rPr lang="en-US" dirty="0">
                <a:solidFill>
                  <a:srgbClr val="0000FF"/>
                </a:solidFill>
              </a:rPr>
              <a:t>char</a:t>
            </a:r>
            <a:r>
              <a:rPr lang="en-US" dirty="0">
                <a:solidFill>
                  <a:srgbClr val="808080"/>
                </a:solidFill>
              </a:rPr>
              <a:t>(</a:t>
            </a:r>
            <a:r>
              <a:rPr lang="en-US" dirty="0">
                <a:solidFill>
                  <a:prstClr val="black"/>
                </a:solidFill>
              </a:rPr>
              <a:t>10</a:t>
            </a:r>
            <a:r>
              <a:rPr lang="en-US" dirty="0">
                <a:solidFill>
                  <a:srgbClr val="808080"/>
                </a:solidFill>
              </a:rPr>
              <a:t>));</a:t>
            </a:r>
            <a:endParaRPr lang="en-US" dirty="0" smtClean="0"/>
          </a:p>
          <a:p>
            <a:pPr marL="0" indent="0">
              <a:buNone/>
            </a:pPr>
            <a:endParaRPr lang="fa-IR" dirty="0" smtClean="0"/>
          </a:p>
          <a:p>
            <a:pPr marL="0" indent="0">
              <a:buNone/>
            </a:pPr>
            <a:r>
              <a:rPr lang="fa-IR" dirty="0" smtClean="0"/>
              <a:t>این </a:t>
            </a:r>
            <a:r>
              <a:rPr lang="fa-IR" dirty="0"/>
              <a:t>مثال در واقع نوع داده را تغییر نمی دهد بلکه طول </a:t>
            </a:r>
            <a:r>
              <a:rPr lang="en-US" dirty="0"/>
              <a:t>S#</a:t>
            </a:r>
            <a:r>
              <a:rPr lang="fa-IR" dirty="0"/>
              <a:t> را از 5 به 10 افزایش می دهد.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332744261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153400" cy="5257800"/>
          </a:xfrm>
        </p:spPr>
        <p:txBody>
          <a:bodyPr>
            <a:normAutofit/>
          </a:bodyPr>
          <a:lstStyle/>
          <a:p>
            <a:pPr marL="0" indent="0" algn="l">
              <a:buNone/>
            </a:pPr>
            <a:r>
              <a:rPr lang="en-US" dirty="0">
                <a:solidFill>
                  <a:srgbClr val="0000FF"/>
                </a:solidFill>
              </a:rPr>
              <a:t>Create</a:t>
            </a:r>
            <a:r>
              <a:rPr lang="en-US" dirty="0">
                <a:solidFill>
                  <a:prstClr val="black"/>
                </a:solidFill>
              </a:rPr>
              <a:t>  </a:t>
            </a:r>
            <a:r>
              <a:rPr lang="en-US" dirty="0">
                <a:solidFill>
                  <a:srgbClr val="0000FF"/>
                </a:solidFill>
              </a:rPr>
              <a:t>table</a:t>
            </a:r>
            <a:r>
              <a:rPr lang="en-US" dirty="0">
                <a:solidFill>
                  <a:prstClr val="black"/>
                </a:solidFill>
              </a:rPr>
              <a:t>  SP</a:t>
            </a:r>
          </a:p>
          <a:p>
            <a:pPr marL="0" indent="0" algn="l">
              <a:buNone/>
            </a:pPr>
            <a:r>
              <a:rPr lang="en-US" dirty="0">
                <a:solidFill>
                  <a:prstClr val="black"/>
                </a:solidFill>
              </a:rPr>
              <a:t> </a:t>
            </a:r>
            <a:r>
              <a:rPr lang="en-US" dirty="0">
                <a:solidFill>
                  <a:srgbClr val="808080"/>
                </a:solidFill>
              </a:rPr>
              <a:t>(</a:t>
            </a:r>
            <a:r>
              <a:rPr lang="en-US" dirty="0">
                <a:solidFill>
                  <a:prstClr val="black"/>
                </a:solidFill>
              </a:rPr>
              <a:t>S#  </a:t>
            </a:r>
            <a:r>
              <a:rPr lang="en-US" dirty="0">
                <a:solidFill>
                  <a:srgbClr val="0000FF"/>
                </a:solidFill>
              </a:rPr>
              <a:t>char</a:t>
            </a:r>
            <a:r>
              <a:rPr lang="en-US" dirty="0">
                <a:solidFill>
                  <a:srgbClr val="808080"/>
                </a:solidFill>
              </a:rPr>
              <a:t>(</a:t>
            </a:r>
            <a:r>
              <a:rPr lang="en-US" dirty="0">
                <a:solidFill>
                  <a:prstClr val="black"/>
                </a:solidFill>
              </a:rPr>
              <a:t>5</a:t>
            </a:r>
            <a:r>
              <a:rPr lang="en-US" dirty="0">
                <a:solidFill>
                  <a:srgbClr val="808080"/>
                </a:solidFill>
              </a:rPr>
              <a:t>)</a:t>
            </a:r>
            <a:r>
              <a:rPr lang="en-US" dirty="0">
                <a:solidFill>
                  <a:prstClr val="black"/>
                </a:solidFill>
              </a:rPr>
              <a:t>  </a:t>
            </a:r>
            <a:r>
              <a:rPr lang="en-US" dirty="0">
                <a:solidFill>
                  <a:srgbClr val="808080"/>
                </a:solidFill>
              </a:rPr>
              <a:t>, ….)</a:t>
            </a:r>
            <a:endParaRPr lang="en-US" dirty="0" smtClean="0"/>
          </a:p>
          <a:p>
            <a:pPr marL="0" indent="0" algn="just">
              <a:buNone/>
            </a:pPr>
            <a:r>
              <a:rPr lang="fa-IR" dirty="0" smtClean="0"/>
              <a:t>اگر </a:t>
            </a:r>
            <a:r>
              <a:rPr lang="fa-IR" dirty="0"/>
              <a:t>بخواهیم نوع داده را به طور کلی عوض کنیم، اکثر نسخه های </a:t>
            </a:r>
            <a:r>
              <a:rPr lang="en-US" dirty="0"/>
              <a:t>SQL</a:t>
            </a:r>
            <a:r>
              <a:rPr lang="fa-IR" dirty="0"/>
              <a:t> از اینکار جلوگیری می کنند مگر آنکه ستون های مربوطه فاقد داده باشند.</a:t>
            </a:r>
            <a:endParaRPr lang="en-US" dirty="0"/>
          </a:p>
          <a:p>
            <a:pPr marL="0" indent="0" algn="just">
              <a:buNone/>
            </a:pPr>
            <a:endParaRPr lang="fa-IR" b="1" u="sng" dirty="0" smtClean="0"/>
          </a:p>
          <a:p>
            <a:pPr marL="0" indent="0" algn="just">
              <a:buNone/>
            </a:pPr>
            <a:r>
              <a:rPr lang="fa-IR" b="1" u="sng" dirty="0" smtClean="0"/>
              <a:t>مثال </a:t>
            </a:r>
            <a:r>
              <a:rPr lang="fa-IR" b="1" u="sng" dirty="0"/>
              <a:t>6 :</a:t>
            </a:r>
            <a:endParaRPr lang="en-US" b="1" u="sng" dirty="0"/>
          </a:p>
          <a:p>
            <a:pPr marL="0" indent="0" algn="just" rtl="0">
              <a:buNone/>
            </a:pPr>
            <a:r>
              <a:rPr lang="en-US" dirty="0"/>
              <a:t>Alter  table  SP  Modify  (S#  </a:t>
            </a:r>
            <a:r>
              <a:rPr lang="en-US" dirty="0" err="1"/>
              <a:t>smallint</a:t>
            </a:r>
            <a:r>
              <a:rPr lang="en-US" dirty="0" smtClean="0"/>
              <a:t>);</a:t>
            </a:r>
            <a:endParaRPr lang="fa-IR" dirty="0" smtClean="0"/>
          </a:p>
          <a:p>
            <a:pPr marL="0" indent="0" algn="just" rtl="0">
              <a:buNone/>
            </a:pPr>
            <a:endParaRPr lang="en-US" dirty="0"/>
          </a:p>
          <a:p>
            <a:pPr marL="0" indent="0" algn="just">
              <a:buNone/>
            </a:pPr>
            <a:r>
              <a:rPr lang="fa-IR" dirty="0"/>
              <a:t>تذکر: حذف یک ستون در بعضی از </a:t>
            </a:r>
            <a:r>
              <a:rPr lang="en-US" dirty="0"/>
              <a:t>SQL</a:t>
            </a:r>
            <a:r>
              <a:rPr lang="fa-IR" dirty="0"/>
              <a:t> ها پیاده سازی نشده است زیرا حذف ستون ممکن است تاثیر نامطلوبی روی ارتباط جداول با یکدیگر بگذارد. ولی در بعضی نسخه ها با عبارت عبارت &lt; نام ستون&gt; </a:t>
            </a:r>
            <a:r>
              <a:rPr lang="en-US" dirty="0"/>
              <a:t>Drop</a:t>
            </a:r>
            <a:r>
              <a:rPr lang="fa-IR" dirty="0"/>
              <a:t> بعد از </a:t>
            </a:r>
            <a:r>
              <a:rPr lang="en-US" dirty="0"/>
              <a:t>Alter table</a:t>
            </a:r>
            <a:r>
              <a:rPr lang="fa-IR" dirty="0"/>
              <a:t> می توان ستونی را حذف کرد.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39328217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p:cTn id="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9" dur="500"/>
                                        <p:tgtEl>
                                          <p:spTgt spid="3">
                                            <p:txEl>
                                              <p:pRg st="4" end="4"/>
                                            </p:txEl>
                                          </p:spTgt>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5" dur="500"/>
                                        <p:tgtEl>
                                          <p:spTgt spid="3">
                                            <p:txEl>
                                              <p:pRg st="2" end="2"/>
                                            </p:txEl>
                                          </p:spTgt>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3">
                                            <p:txEl>
                                              <p:pRg st="0" end="0"/>
                                            </p:txEl>
                                          </p:spTgt>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7" dur="500"/>
                                        <p:tgtEl>
                                          <p:spTgt spid="3">
                                            <p:txEl>
                                              <p:pRg st="1" end="1"/>
                                            </p:txEl>
                                          </p:spTgt>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p:cTn id="31"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3" dur="500"/>
                                        <p:tgtEl>
                                          <p:spTgt spid="3">
                                            <p:txEl>
                                              <p:pRg st="5" end="5"/>
                                            </p:txEl>
                                          </p:spTgt>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p:cTn id="3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 DROP TABLE</a:t>
            </a:r>
          </a:p>
        </p:txBody>
      </p:sp>
      <p:sp>
        <p:nvSpPr>
          <p:cNvPr id="3" name="Content Placeholder 2"/>
          <p:cNvSpPr>
            <a:spLocks noGrp="1"/>
          </p:cNvSpPr>
          <p:nvPr>
            <p:ph idx="1"/>
          </p:nvPr>
        </p:nvSpPr>
        <p:spPr>
          <a:xfrm>
            <a:off x="304800" y="1676400"/>
            <a:ext cx="8458200" cy="4419600"/>
          </a:xfrm>
        </p:spPr>
        <p:txBody>
          <a:bodyPr>
            <a:normAutofit/>
          </a:bodyPr>
          <a:lstStyle/>
          <a:p>
            <a:pPr algn="just"/>
            <a:r>
              <a:rPr lang="fa-IR" dirty="0" smtClean="0"/>
              <a:t>برای </a:t>
            </a:r>
            <a:r>
              <a:rPr lang="fa-IR" dirty="0"/>
              <a:t>از بین بردن یک جدول استفاده می شوند مثل </a:t>
            </a:r>
            <a:r>
              <a:rPr lang="en-US" dirty="0"/>
              <a:t>Drop table S</a:t>
            </a:r>
            <a:r>
              <a:rPr lang="fa-IR" dirty="0"/>
              <a:t>. </a:t>
            </a:r>
            <a:endParaRPr lang="fa-IR" dirty="0" smtClean="0"/>
          </a:p>
          <a:p>
            <a:pPr algn="just"/>
            <a:endParaRPr lang="fa-IR" dirty="0" smtClean="0"/>
          </a:p>
          <a:p>
            <a:pPr algn="just"/>
            <a:r>
              <a:rPr lang="fa-IR" dirty="0" smtClean="0"/>
              <a:t>با </a:t>
            </a:r>
            <a:r>
              <a:rPr lang="fa-IR" dirty="0"/>
              <a:t>اجرای این دستور تمام شاخص ها و دیدهای تعریف شده روی جدول و همچنین تمام کلیدهای خارجی جدول به طور خودکار از بین می رود</a:t>
            </a:r>
            <a:r>
              <a:rPr lang="fa-IR" dirty="0" smtClean="0"/>
              <a:t>.</a:t>
            </a:r>
          </a:p>
          <a:p>
            <a:pPr algn="just"/>
            <a:endParaRPr lang="fa-IR" dirty="0" smtClean="0"/>
          </a:p>
          <a:p>
            <a:pPr algn="just"/>
            <a:endParaRPr lang="en-US" dirty="0"/>
          </a:p>
          <a:p>
            <a:pPr algn="just"/>
            <a:r>
              <a:rPr lang="fa-IR" dirty="0"/>
              <a:t>دستور </a:t>
            </a:r>
            <a:r>
              <a:rPr lang="en-US" dirty="0"/>
              <a:t>Drop</a:t>
            </a:r>
            <a:r>
              <a:rPr lang="fa-IR" dirty="0"/>
              <a:t> به صورت فیزیکی جدول مذکور را با تمام اطلاعات موجود در آن حذف می کند. </a:t>
            </a:r>
            <a:r>
              <a:rPr lang="fa-IR" u="sng" dirty="0"/>
              <a:t>اگر بخواهیم خود جدول باقی مانده و فقط داده های درون آن از بین رود </a:t>
            </a:r>
            <a:r>
              <a:rPr lang="fa-IR" dirty="0"/>
              <a:t>از دستور </a:t>
            </a:r>
            <a:r>
              <a:rPr lang="en-US" dirty="0"/>
              <a:t>Delete</a:t>
            </a:r>
            <a:r>
              <a:rPr lang="fa-IR" dirty="0"/>
              <a:t> استفاده می </a:t>
            </a:r>
            <a:r>
              <a:rPr lang="fa-IR" dirty="0" smtClean="0"/>
              <a:t>کنیم</a:t>
            </a:r>
            <a:r>
              <a:rPr lang="fa-IR" dirty="0"/>
              <a:t>:</a:t>
            </a:r>
            <a:endParaRPr lang="fa-IR" dirty="0" smtClean="0"/>
          </a:p>
          <a:p>
            <a:pPr marL="0" indent="0" algn="l">
              <a:buNone/>
            </a:pPr>
            <a:r>
              <a:rPr lang="en-US" dirty="0" smtClean="0"/>
              <a:t>Delete S</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24095437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فهرست مطالب</a:t>
            </a:r>
            <a:endParaRPr lang="en-US" dirty="0"/>
          </a:p>
        </p:txBody>
      </p:sp>
      <p:sp>
        <p:nvSpPr>
          <p:cNvPr id="3" name="Content Placeholder 2"/>
          <p:cNvSpPr>
            <a:spLocks noGrp="1"/>
          </p:cNvSpPr>
          <p:nvPr>
            <p:ph idx="1"/>
          </p:nvPr>
        </p:nvSpPr>
        <p:spPr/>
        <p:txBody>
          <a:bodyPr/>
          <a:lstStyle/>
          <a:p>
            <a:r>
              <a:rPr lang="fa-IR" dirty="0">
                <a:solidFill>
                  <a:schemeClr val="tx2">
                    <a:lumMod val="90000"/>
                    <a:lumOff val="10000"/>
                  </a:schemeClr>
                </a:solidFill>
              </a:rPr>
              <a:t>فصل اول: </a:t>
            </a:r>
            <a:r>
              <a:rPr lang="fa-IR" dirty="0" smtClean="0">
                <a:solidFill>
                  <a:schemeClr val="tx2">
                    <a:lumMod val="90000"/>
                    <a:lumOff val="10000"/>
                  </a:schemeClr>
                </a:solidFill>
              </a:rPr>
              <a:t>تعاریف اولیه و نمودار </a:t>
            </a:r>
            <a:r>
              <a:rPr lang="en-US" dirty="0" smtClean="0">
                <a:solidFill>
                  <a:schemeClr val="tx2">
                    <a:lumMod val="90000"/>
                    <a:lumOff val="10000"/>
                  </a:schemeClr>
                </a:solidFill>
              </a:rPr>
              <a:t>EER</a:t>
            </a:r>
            <a:endParaRPr lang="fa-IR" dirty="0">
              <a:solidFill>
                <a:schemeClr val="tx2">
                  <a:lumMod val="90000"/>
                  <a:lumOff val="10000"/>
                </a:schemeClr>
              </a:solidFill>
            </a:endParaRPr>
          </a:p>
          <a:p>
            <a:r>
              <a:rPr lang="fa-IR" dirty="0">
                <a:solidFill>
                  <a:schemeClr val="tx2">
                    <a:lumMod val="90000"/>
                    <a:lumOff val="10000"/>
                  </a:schemeClr>
                </a:solidFill>
              </a:rPr>
              <a:t>فصل دوم: </a:t>
            </a:r>
            <a:r>
              <a:rPr lang="en-US" dirty="0">
                <a:solidFill>
                  <a:schemeClr val="tx2">
                    <a:lumMod val="90000"/>
                    <a:lumOff val="10000"/>
                  </a:schemeClr>
                </a:solidFill>
              </a:rPr>
              <a:t>DBMS</a:t>
            </a:r>
            <a:endParaRPr lang="fa-IR" dirty="0">
              <a:solidFill>
                <a:schemeClr val="tx2">
                  <a:lumMod val="90000"/>
                  <a:lumOff val="10000"/>
                </a:schemeClr>
              </a:solidFill>
            </a:endParaRPr>
          </a:p>
          <a:p>
            <a:r>
              <a:rPr lang="fa-IR" dirty="0">
                <a:solidFill>
                  <a:schemeClr val="tx2">
                    <a:lumMod val="90000"/>
                    <a:lumOff val="10000"/>
                  </a:schemeClr>
                </a:solidFill>
              </a:rPr>
              <a:t>فصل سوم: ساختار داده ای – مدل رابطه ای</a:t>
            </a:r>
          </a:p>
          <a:p>
            <a:r>
              <a:rPr lang="fa-IR" dirty="0">
                <a:solidFill>
                  <a:schemeClr val="tx2">
                    <a:lumMod val="90000"/>
                    <a:lumOff val="10000"/>
                  </a:schemeClr>
                </a:solidFill>
              </a:rPr>
              <a:t>فصل چهارم: جبر رابطه ای</a:t>
            </a:r>
          </a:p>
          <a:p>
            <a:r>
              <a:rPr lang="fa-IR" dirty="0">
                <a:solidFill>
                  <a:schemeClr val="tx2">
                    <a:lumMod val="90000"/>
                    <a:lumOff val="10000"/>
                  </a:schemeClr>
                </a:solidFill>
              </a:rPr>
              <a:t>فصل پنجم: حساب رابطه ای</a:t>
            </a:r>
          </a:p>
          <a:p>
            <a:r>
              <a:rPr lang="fa-IR" b="1" dirty="0"/>
              <a:t>فصل ششم: </a:t>
            </a:r>
            <a:r>
              <a:rPr lang="en-US" b="1" dirty="0"/>
              <a:t>SQL</a:t>
            </a:r>
            <a:endParaRPr lang="fa-IR" b="1" dirty="0"/>
          </a:p>
          <a:p>
            <a:r>
              <a:rPr lang="fa-IR" dirty="0" smtClean="0">
                <a:solidFill>
                  <a:schemeClr val="tx2">
                    <a:lumMod val="90000"/>
                    <a:lumOff val="10000"/>
                  </a:schemeClr>
                </a:solidFill>
              </a:rPr>
              <a:t>فصل هفتم: وابستگی تابعی</a:t>
            </a:r>
          </a:p>
          <a:p>
            <a:r>
              <a:rPr lang="fa-IR" dirty="0" smtClean="0">
                <a:solidFill>
                  <a:schemeClr val="tx2">
                    <a:lumMod val="90000"/>
                    <a:lumOff val="10000"/>
                  </a:schemeClr>
                </a:solidFill>
              </a:rPr>
              <a:t>فصل هشتم: نرمال سازی</a:t>
            </a:r>
            <a:endParaRPr lang="fa-IR" dirty="0">
              <a:solidFill>
                <a:schemeClr val="tx2">
                  <a:lumMod val="90000"/>
                  <a:lumOff val="10000"/>
                </a:schemeClr>
              </a:solidFill>
            </a:endParaRP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58901846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700" y="215900"/>
            <a:ext cx="7543800" cy="1066800"/>
          </a:xfrm>
        </p:spPr>
        <p:txBody>
          <a:bodyPr/>
          <a:lstStyle/>
          <a:p>
            <a:r>
              <a:rPr lang="en-US" dirty="0"/>
              <a:t> Create </a:t>
            </a:r>
            <a:r>
              <a:rPr lang="en-US" dirty="0" smtClean="0"/>
              <a:t>Index</a:t>
            </a:r>
            <a:endParaRPr lang="en-US" dirty="0"/>
          </a:p>
        </p:txBody>
      </p:sp>
      <p:sp>
        <p:nvSpPr>
          <p:cNvPr id="3" name="Content Placeholder 2"/>
          <p:cNvSpPr>
            <a:spLocks noGrp="1"/>
          </p:cNvSpPr>
          <p:nvPr>
            <p:ph idx="1"/>
          </p:nvPr>
        </p:nvSpPr>
        <p:spPr>
          <a:xfrm>
            <a:off x="304800" y="1295400"/>
            <a:ext cx="8458200" cy="4800600"/>
          </a:xfrm>
        </p:spPr>
        <p:txBody>
          <a:bodyPr>
            <a:normAutofit lnSpcReduction="10000"/>
          </a:bodyPr>
          <a:lstStyle/>
          <a:p>
            <a:r>
              <a:rPr lang="fa-IR" dirty="0" smtClean="0"/>
              <a:t>شاخص </a:t>
            </a:r>
            <a:r>
              <a:rPr lang="en-US" dirty="0"/>
              <a:t>(Index)</a:t>
            </a:r>
            <a:r>
              <a:rPr lang="fa-IR" dirty="0"/>
              <a:t> جدولی است که بر اساس فیلدی از یک جدول پایه، به صورت مرتب شده ساخته می شود.</a:t>
            </a:r>
            <a:endParaRPr lang="en-US" dirty="0"/>
          </a:p>
          <a:p>
            <a:endParaRPr lang="en-US" dirty="0"/>
          </a:p>
          <a:p>
            <a:pPr marL="0" indent="0">
              <a:buNone/>
            </a:pPr>
            <a:r>
              <a:rPr lang="fa-IR" b="1" u="sng" dirty="0"/>
              <a:t>مثال 7: </a:t>
            </a:r>
            <a:endParaRPr lang="fa-IR" b="1" u="sng" dirty="0" smtClean="0"/>
          </a:p>
          <a:p>
            <a:pPr marL="0" indent="0">
              <a:buNone/>
            </a:pPr>
            <a:r>
              <a:rPr lang="fa-IR" dirty="0" smtClean="0"/>
              <a:t>با </a:t>
            </a:r>
            <a:r>
              <a:rPr lang="fa-IR" dirty="0"/>
              <a:t>دستور زیر:</a:t>
            </a:r>
            <a:endParaRPr lang="en-US" dirty="0"/>
          </a:p>
          <a:p>
            <a:pPr marL="0" indent="0" algn="l" rtl="0">
              <a:buNone/>
            </a:pPr>
            <a:r>
              <a:rPr lang="en-US" dirty="0">
                <a:solidFill>
                  <a:srgbClr val="002060"/>
                </a:solidFill>
              </a:rPr>
              <a:t>Create  Index  </a:t>
            </a:r>
            <a:r>
              <a:rPr lang="en-US" dirty="0"/>
              <a:t>SN  </a:t>
            </a:r>
            <a:r>
              <a:rPr lang="en-US" dirty="0">
                <a:solidFill>
                  <a:srgbClr val="002060"/>
                </a:solidFill>
              </a:rPr>
              <a:t>on</a:t>
            </a:r>
            <a:r>
              <a:rPr lang="en-US" dirty="0"/>
              <a:t>  S (</a:t>
            </a:r>
            <a:r>
              <a:rPr lang="en-US" dirty="0" err="1"/>
              <a:t>sname</a:t>
            </a:r>
            <a:r>
              <a:rPr lang="en-US" dirty="0"/>
              <a:t>, city</a:t>
            </a:r>
            <a:r>
              <a:rPr lang="en-US" dirty="0" smtClean="0"/>
              <a:t>)</a:t>
            </a:r>
            <a:endParaRPr lang="fa-IR" dirty="0" smtClean="0"/>
          </a:p>
          <a:p>
            <a:pPr marL="0" indent="0">
              <a:buNone/>
            </a:pPr>
            <a:r>
              <a:rPr lang="fa-IR" dirty="0" smtClean="0"/>
              <a:t>شاخصی </a:t>
            </a:r>
            <a:r>
              <a:rPr lang="fa-IR" dirty="0"/>
              <a:t>به نام اختیاری </a:t>
            </a:r>
            <a:r>
              <a:rPr lang="en-US" dirty="0"/>
              <a:t>SN</a:t>
            </a:r>
            <a:r>
              <a:rPr lang="fa-IR" dirty="0"/>
              <a:t> روی جدول </a:t>
            </a:r>
            <a:r>
              <a:rPr lang="en-US" dirty="0"/>
              <a:t>S</a:t>
            </a:r>
            <a:r>
              <a:rPr lang="fa-IR" dirty="0"/>
              <a:t> ایجاد می شود و نظم اصلی روی مقادیر صعودی </a:t>
            </a:r>
            <a:r>
              <a:rPr lang="en-US" dirty="0" err="1"/>
              <a:t>sname</a:t>
            </a:r>
            <a:r>
              <a:rPr lang="fa-IR" dirty="0"/>
              <a:t> و سپس روی مقادیر صعودی </a:t>
            </a:r>
            <a:r>
              <a:rPr lang="en-US" dirty="0"/>
              <a:t>city</a:t>
            </a:r>
            <a:r>
              <a:rPr lang="fa-IR" dirty="0"/>
              <a:t> می باشد. اگر بخواهیم بر اساس نزولی باشد بعد از نام فیلد عبارت </a:t>
            </a:r>
            <a:r>
              <a:rPr lang="en-US" sz="2000" b="1" dirty="0"/>
              <a:t>DESC</a:t>
            </a:r>
            <a:r>
              <a:rPr lang="fa-IR" dirty="0"/>
              <a:t> را می آوریم</a:t>
            </a:r>
            <a:r>
              <a:rPr lang="fa-IR" dirty="0" smtClean="0"/>
              <a:t>.</a:t>
            </a:r>
          </a:p>
          <a:p>
            <a:pPr marL="0" indent="0">
              <a:buNone/>
            </a:pPr>
            <a:endParaRPr lang="fa-IR" dirty="0" smtClean="0"/>
          </a:p>
          <a:p>
            <a:pPr marL="0" indent="0">
              <a:buNone/>
            </a:pPr>
            <a:r>
              <a:rPr lang="fa-IR" b="1" u="sng" dirty="0"/>
              <a:t>مثال 8 : </a:t>
            </a:r>
            <a:endParaRPr lang="en-US" b="1" u="sng" dirty="0"/>
          </a:p>
          <a:p>
            <a:pPr marL="0" indent="0" algn="l" rtl="0">
              <a:buNone/>
            </a:pPr>
            <a:r>
              <a:rPr lang="en-US" dirty="0">
                <a:solidFill>
                  <a:srgbClr val="002060"/>
                </a:solidFill>
              </a:rPr>
              <a:t>Create  Index  </a:t>
            </a:r>
            <a:r>
              <a:rPr lang="en-US" dirty="0"/>
              <a:t>SN  </a:t>
            </a:r>
            <a:r>
              <a:rPr lang="en-US" dirty="0">
                <a:solidFill>
                  <a:srgbClr val="002060"/>
                </a:solidFill>
              </a:rPr>
              <a:t>On</a:t>
            </a:r>
            <a:r>
              <a:rPr lang="en-US" dirty="0"/>
              <a:t>  S (</a:t>
            </a:r>
            <a:r>
              <a:rPr lang="en-US" dirty="0" err="1"/>
              <a:t>Sname</a:t>
            </a:r>
            <a:r>
              <a:rPr lang="en-US" dirty="0"/>
              <a:t>  </a:t>
            </a:r>
            <a:r>
              <a:rPr lang="en-US" dirty="0">
                <a:solidFill>
                  <a:srgbClr val="000099"/>
                </a:solidFill>
              </a:rPr>
              <a:t>DESC</a:t>
            </a:r>
            <a:r>
              <a:rPr lang="en-US"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20088116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610600" cy="5105400"/>
          </a:xfrm>
        </p:spPr>
        <p:txBody>
          <a:bodyPr>
            <a:normAutofit/>
          </a:bodyPr>
          <a:lstStyle/>
          <a:p>
            <a:pPr marL="0" indent="0">
              <a:buNone/>
            </a:pPr>
            <a:r>
              <a:rPr lang="fa-IR" b="1" u="sng" dirty="0"/>
              <a:t>مثال 9: </a:t>
            </a:r>
            <a:endParaRPr lang="fa-IR" b="1" u="sng" dirty="0" smtClean="0"/>
          </a:p>
          <a:p>
            <a:r>
              <a:rPr lang="fa-IR" dirty="0" smtClean="0"/>
              <a:t>اگر </a:t>
            </a:r>
            <a:r>
              <a:rPr lang="fa-IR" dirty="0"/>
              <a:t>بعد از </a:t>
            </a:r>
            <a:r>
              <a:rPr lang="en-US" sz="2000" dirty="0"/>
              <a:t>Create</a:t>
            </a:r>
            <a:r>
              <a:rPr lang="fa-IR" dirty="0"/>
              <a:t> عبارت </a:t>
            </a:r>
            <a:r>
              <a:rPr lang="en-US" sz="2000" dirty="0"/>
              <a:t>UNIQUE</a:t>
            </a:r>
            <a:r>
              <a:rPr lang="fa-IR" dirty="0"/>
              <a:t> را بیاوریم :</a:t>
            </a:r>
            <a:endParaRPr lang="en-US" dirty="0"/>
          </a:p>
          <a:p>
            <a:pPr marL="0" indent="0" algn="l" rtl="0">
              <a:buNone/>
            </a:pPr>
            <a:r>
              <a:rPr lang="en-US" dirty="0">
                <a:solidFill>
                  <a:srgbClr val="0000FF"/>
                </a:solidFill>
              </a:rPr>
              <a:t>Create</a:t>
            </a:r>
            <a:r>
              <a:rPr lang="en-US" dirty="0">
                <a:solidFill>
                  <a:prstClr val="black"/>
                </a:solidFill>
              </a:rPr>
              <a:t>  </a:t>
            </a:r>
            <a:r>
              <a:rPr lang="en-US" dirty="0">
                <a:solidFill>
                  <a:srgbClr val="0000FF"/>
                </a:solidFill>
              </a:rPr>
              <a:t>UNIQUE</a:t>
            </a:r>
            <a:r>
              <a:rPr lang="en-US" dirty="0">
                <a:solidFill>
                  <a:prstClr val="black"/>
                </a:solidFill>
              </a:rPr>
              <a:t>  </a:t>
            </a:r>
            <a:r>
              <a:rPr lang="en-US" dirty="0">
                <a:solidFill>
                  <a:srgbClr val="0000FF"/>
                </a:solidFill>
              </a:rPr>
              <a:t>INDEX</a:t>
            </a:r>
            <a:r>
              <a:rPr lang="en-US" dirty="0">
                <a:solidFill>
                  <a:prstClr val="black"/>
                </a:solidFill>
              </a:rPr>
              <a:t>  SN  </a:t>
            </a:r>
            <a:r>
              <a:rPr lang="en-US" dirty="0">
                <a:solidFill>
                  <a:srgbClr val="0000FF"/>
                </a:solidFill>
              </a:rPr>
              <a:t>ON</a:t>
            </a:r>
            <a:r>
              <a:rPr lang="en-US" dirty="0">
                <a:solidFill>
                  <a:prstClr val="black"/>
                </a:solidFill>
              </a:rPr>
              <a:t>  S</a:t>
            </a:r>
            <a:r>
              <a:rPr lang="en-US" dirty="0">
                <a:solidFill>
                  <a:srgbClr val="0000FF"/>
                </a:solidFill>
              </a:rPr>
              <a:t> </a:t>
            </a:r>
            <a:r>
              <a:rPr lang="en-US" dirty="0">
                <a:solidFill>
                  <a:srgbClr val="808080"/>
                </a:solidFill>
              </a:rPr>
              <a:t>(</a:t>
            </a:r>
            <a:r>
              <a:rPr lang="en-US" dirty="0" err="1">
                <a:solidFill>
                  <a:prstClr val="black"/>
                </a:solidFill>
              </a:rPr>
              <a:t>Sname</a:t>
            </a:r>
            <a:r>
              <a:rPr lang="en-US" dirty="0" smtClean="0">
                <a:solidFill>
                  <a:srgbClr val="808080"/>
                </a:solidFill>
              </a:rPr>
              <a:t>)</a:t>
            </a:r>
            <a:endParaRPr lang="fa-IR" dirty="0" smtClean="0">
              <a:solidFill>
                <a:srgbClr val="808080"/>
              </a:solidFill>
            </a:endParaRPr>
          </a:p>
          <a:p>
            <a:pPr marL="0" indent="0" algn="l" rtl="0">
              <a:buNone/>
            </a:pPr>
            <a:endParaRPr lang="en-US" dirty="0"/>
          </a:p>
          <a:p>
            <a:pPr marL="0" indent="0" algn="just">
              <a:buNone/>
            </a:pPr>
            <a:r>
              <a:rPr lang="fa-IR" sz="2000" dirty="0"/>
              <a:t>در این صورت </a:t>
            </a:r>
            <a:r>
              <a:rPr lang="en-US" sz="2000" dirty="0"/>
              <a:t>SQL</a:t>
            </a:r>
            <a:r>
              <a:rPr lang="fa-IR" sz="2000" dirty="0"/>
              <a:t> از درج مقدار تکراری برای </a:t>
            </a:r>
            <a:r>
              <a:rPr lang="en-US" sz="2000" dirty="0" err="1"/>
              <a:t>Sname</a:t>
            </a:r>
            <a:r>
              <a:rPr lang="fa-IR" sz="2000" dirty="0"/>
              <a:t> (مثلاً توسط دستور </a:t>
            </a:r>
            <a:r>
              <a:rPr lang="en-US" sz="2000" dirty="0"/>
              <a:t>Insert</a:t>
            </a:r>
            <a:r>
              <a:rPr lang="fa-IR" sz="2000" dirty="0"/>
              <a:t>) در جدول </a:t>
            </a:r>
            <a:r>
              <a:rPr lang="en-US" sz="2000" dirty="0"/>
              <a:t>S</a:t>
            </a:r>
            <a:r>
              <a:rPr lang="fa-IR" sz="2000" dirty="0"/>
              <a:t> جلوگیری می کند. در واقع یکتایی مقدار </a:t>
            </a:r>
            <a:r>
              <a:rPr lang="en-US" sz="2000" dirty="0" err="1"/>
              <a:t>Sname</a:t>
            </a:r>
            <a:r>
              <a:rPr lang="fa-IR" sz="2000" dirty="0"/>
              <a:t> را تضمین می کنیم. ضمناً نمی توان روی ستونی که مقادیر جاری اش یکتائی ندارند، درخواست ایجاد شاخص یکتا را کرد. سیستم </a:t>
            </a:r>
            <a:r>
              <a:rPr lang="en-US" sz="2000" dirty="0"/>
              <a:t>SQL</a:t>
            </a:r>
            <a:r>
              <a:rPr lang="fa-IR" sz="2000" dirty="0"/>
              <a:t> به صورت خودکار روی کلید اصلی شاخص یکتا ایجاد می کند</a:t>
            </a:r>
            <a:r>
              <a:rPr lang="fa-IR" sz="2000" dirty="0" smtClean="0"/>
              <a:t>.</a:t>
            </a:r>
          </a:p>
          <a:p>
            <a:pPr marL="0" indent="0" algn="just">
              <a:buNone/>
            </a:pPr>
            <a:endParaRPr lang="fa-IR" sz="2000" dirty="0"/>
          </a:p>
          <a:p>
            <a:pPr marL="0" indent="0">
              <a:buNone/>
            </a:pPr>
            <a:r>
              <a:rPr lang="fa-IR" b="1" u="sng" dirty="0" smtClean="0"/>
              <a:t>مثال </a:t>
            </a:r>
            <a:r>
              <a:rPr lang="fa-IR" b="1" u="sng" dirty="0"/>
              <a:t>10 :</a:t>
            </a:r>
            <a:endParaRPr lang="en-US" b="1" u="sng" dirty="0"/>
          </a:p>
          <a:p>
            <a:pPr marL="0" indent="0" algn="l" rtl="0">
              <a:buNone/>
            </a:pPr>
            <a:r>
              <a:rPr lang="en-US" dirty="0">
                <a:solidFill>
                  <a:srgbClr val="0000FF"/>
                </a:solidFill>
              </a:rPr>
              <a:t>Create</a:t>
            </a:r>
            <a:r>
              <a:rPr lang="en-US" dirty="0">
                <a:solidFill>
                  <a:prstClr val="black"/>
                </a:solidFill>
              </a:rPr>
              <a:t>  </a:t>
            </a:r>
            <a:r>
              <a:rPr lang="en-US" dirty="0">
                <a:solidFill>
                  <a:srgbClr val="0000FF"/>
                </a:solidFill>
              </a:rPr>
              <a:t>UNIQUE</a:t>
            </a:r>
            <a:r>
              <a:rPr lang="en-US" dirty="0">
                <a:solidFill>
                  <a:prstClr val="black"/>
                </a:solidFill>
              </a:rPr>
              <a:t>  </a:t>
            </a:r>
            <a:r>
              <a:rPr lang="en-US" dirty="0">
                <a:solidFill>
                  <a:srgbClr val="0000FF"/>
                </a:solidFill>
              </a:rPr>
              <a:t>INDEX</a:t>
            </a:r>
            <a:r>
              <a:rPr lang="en-US" dirty="0">
                <a:solidFill>
                  <a:prstClr val="black"/>
                </a:solidFill>
              </a:rPr>
              <a:t>  </a:t>
            </a:r>
            <a:r>
              <a:rPr lang="en-US" dirty="0" smtClean="0">
                <a:solidFill>
                  <a:prstClr val="black"/>
                </a:solidFill>
              </a:rPr>
              <a:t>SC  </a:t>
            </a:r>
            <a:r>
              <a:rPr lang="en-US" dirty="0">
                <a:solidFill>
                  <a:srgbClr val="0000FF"/>
                </a:solidFill>
              </a:rPr>
              <a:t>ON</a:t>
            </a:r>
            <a:r>
              <a:rPr lang="en-US" dirty="0">
                <a:solidFill>
                  <a:prstClr val="black"/>
                </a:solidFill>
              </a:rPr>
              <a:t>  S</a:t>
            </a:r>
            <a:r>
              <a:rPr lang="en-US" dirty="0">
                <a:solidFill>
                  <a:srgbClr val="0000FF"/>
                </a:solidFill>
              </a:rPr>
              <a:t> </a:t>
            </a:r>
            <a:r>
              <a:rPr lang="en-US" dirty="0" smtClean="0">
                <a:solidFill>
                  <a:srgbClr val="808080"/>
                </a:solidFill>
              </a:rPr>
              <a:t>(</a:t>
            </a:r>
            <a:r>
              <a:rPr lang="en-US" dirty="0" smtClean="0">
                <a:solidFill>
                  <a:prstClr val="black"/>
                </a:solidFill>
              </a:rPr>
              <a:t>city</a:t>
            </a:r>
            <a:r>
              <a:rPr lang="en-US" dirty="0" smtClean="0">
                <a:solidFill>
                  <a:srgbClr val="808080"/>
                </a:solidFill>
              </a:rPr>
              <a:t>)</a:t>
            </a:r>
            <a:endParaRPr lang="fa-IR" dirty="0">
              <a:solidFill>
                <a:srgbClr val="808080"/>
              </a:solidFill>
            </a:endParaRPr>
          </a:p>
          <a:p>
            <a:pPr marL="0" indent="0" algn="just">
              <a:buNone/>
            </a:pPr>
            <a:r>
              <a:rPr lang="fa-IR" sz="2000" dirty="0" smtClean="0"/>
              <a:t>چون </a:t>
            </a:r>
            <a:r>
              <a:rPr lang="fa-IR" sz="2000" dirty="0"/>
              <a:t>فیلد شهر یکتا نیست، نمی توانیم درخواست ایجاد شاخص یکتا را بکنیم. در مورد استفاده یا عدم </a:t>
            </a:r>
            <a:r>
              <a:rPr lang="fa-IR" sz="2000" dirty="0" smtClean="0"/>
              <a:t>استفاده </a:t>
            </a:r>
            <a:r>
              <a:rPr lang="fa-IR" sz="2000" dirty="0"/>
              <a:t>از شاخص در پاسخگوئی به یک </a:t>
            </a:r>
            <a:r>
              <a:rPr lang="fa-IR" sz="2000" dirty="0" smtClean="0"/>
              <a:t>سؤال کاربر، </a:t>
            </a:r>
            <a:r>
              <a:rPr lang="fa-IR" sz="2000" dirty="0"/>
              <a:t>سیستم </a:t>
            </a:r>
            <a:r>
              <a:rPr lang="en-US" sz="2000" dirty="0"/>
              <a:t>SQL</a:t>
            </a:r>
            <a:r>
              <a:rPr lang="fa-IR" sz="2000" dirty="0"/>
              <a:t> تصمیم می گیرد و نه کاربر</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sp>
        <p:nvSpPr>
          <p:cNvPr id="6" name="Rectangle 5"/>
          <p:cNvSpPr/>
          <p:nvPr/>
        </p:nvSpPr>
        <p:spPr>
          <a:xfrm>
            <a:off x="457200" y="5562600"/>
            <a:ext cx="7696200" cy="461665"/>
          </a:xfrm>
          <a:prstGeom prst="rect">
            <a:avLst/>
          </a:prstGeom>
        </p:spPr>
        <p:txBody>
          <a:bodyPr wrap="square">
            <a:spAutoFit/>
          </a:bodyPr>
          <a:lstStyle/>
          <a:p>
            <a:r>
              <a:rPr lang="en-US" sz="1200" dirty="0" smtClean="0">
                <a:solidFill>
                  <a:srgbClr val="FF0000"/>
                </a:solidFill>
              </a:rPr>
              <a:t>The </a:t>
            </a:r>
            <a:r>
              <a:rPr lang="en-US" sz="1200" dirty="0">
                <a:solidFill>
                  <a:srgbClr val="FF0000"/>
                </a:solidFill>
              </a:rPr>
              <a:t>CREATE UNIQUE INDEX statement terminated because a duplicate key was found for the object name '</a:t>
            </a:r>
            <a:r>
              <a:rPr lang="en-US" sz="1200" dirty="0" err="1">
                <a:solidFill>
                  <a:srgbClr val="FF0000"/>
                </a:solidFill>
              </a:rPr>
              <a:t>dbo.s</a:t>
            </a:r>
            <a:r>
              <a:rPr lang="en-US" sz="1200" dirty="0">
                <a:solidFill>
                  <a:srgbClr val="FF0000"/>
                </a:solidFill>
              </a:rPr>
              <a:t>' and the index name </a:t>
            </a:r>
            <a:r>
              <a:rPr lang="en-US" sz="1200" dirty="0" smtClean="0">
                <a:solidFill>
                  <a:srgbClr val="FF0000"/>
                </a:solidFill>
              </a:rPr>
              <a:t>‘SC'. </a:t>
            </a:r>
            <a:r>
              <a:rPr lang="en-US" sz="1200" dirty="0">
                <a:solidFill>
                  <a:srgbClr val="FF0000"/>
                </a:solidFill>
              </a:rPr>
              <a:t>The duplicate key value is </a:t>
            </a:r>
            <a:r>
              <a:rPr lang="en-US" sz="1200" dirty="0" smtClean="0">
                <a:solidFill>
                  <a:srgbClr val="FF0000"/>
                </a:solidFill>
              </a:rPr>
              <a:t>(</a:t>
            </a:r>
            <a:r>
              <a:rPr lang="fa-IR" sz="1200" dirty="0" smtClean="0">
                <a:solidFill>
                  <a:srgbClr val="FF0000"/>
                </a:solidFill>
              </a:rPr>
              <a:t>تبریز</a:t>
            </a:r>
            <a:r>
              <a:rPr lang="en-US" sz="1200" dirty="0" smtClean="0">
                <a:solidFill>
                  <a:srgbClr val="FF0000"/>
                </a:solidFill>
              </a:rPr>
              <a:t>).</a:t>
            </a:r>
            <a:endParaRPr lang="en-US" sz="1200" dirty="0">
              <a:solidFill>
                <a:srgbClr val="FF0000"/>
              </a:solidFill>
            </a:endParaRPr>
          </a:p>
        </p:txBody>
      </p:sp>
    </p:spTree>
    <p:extLst>
      <p:ext uri="{BB962C8B-B14F-4D97-AF65-F5344CB8AC3E}">
        <p14:creationId xmlns:p14="http://schemas.microsoft.com/office/powerpoint/2010/main" val="1041837366"/>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7924800" cy="5486400"/>
          </a:xfrm>
        </p:spPr>
        <p:txBody>
          <a:bodyPr>
            <a:normAutofit/>
          </a:bodyPr>
          <a:lstStyle/>
          <a:p>
            <a:pPr algn="just"/>
            <a:r>
              <a:rPr lang="fa-IR" dirty="0"/>
              <a:t>تذکر : تعریف شاخص اگر تعداد داده ها زیاد باشد، سرعت عملیات را خیلی بالا می برد. ولی دو ایراد کوچک دارد. </a:t>
            </a:r>
            <a:endParaRPr lang="fa-IR" dirty="0" smtClean="0"/>
          </a:p>
          <a:p>
            <a:pPr algn="just"/>
            <a:endParaRPr lang="fa-IR" dirty="0" smtClean="0"/>
          </a:p>
          <a:p>
            <a:pPr lvl="1" algn="just">
              <a:buFont typeface="Wingdings" pitchFamily="2" charset="2"/>
              <a:buChar char="Ø"/>
            </a:pPr>
            <a:r>
              <a:rPr lang="fa-IR" dirty="0" smtClean="0"/>
              <a:t>اول </a:t>
            </a:r>
            <a:r>
              <a:rPr lang="fa-IR" dirty="0"/>
              <a:t>آنکه مقداری از حافظه جهت ذخیره شاخص مصرف می شود ( که البته در حال حاضر که حافظه ها بزرگ می باشند مهم نیست</a:t>
            </a:r>
            <a:r>
              <a:rPr lang="fa-IR" dirty="0" smtClean="0"/>
              <a:t>).</a:t>
            </a:r>
          </a:p>
          <a:p>
            <a:pPr lvl="1" algn="just"/>
            <a:endParaRPr lang="fa-IR" dirty="0" smtClean="0"/>
          </a:p>
          <a:p>
            <a:pPr lvl="1" algn="just">
              <a:buFont typeface="Wingdings" pitchFamily="2" charset="2"/>
              <a:buChar char="Ø"/>
            </a:pPr>
            <a:r>
              <a:rPr lang="fa-IR" dirty="0" smtClean="0"/>
              <a:t>ایراد </a:t>
            </a:r>
            <a:r>
              <a:rPr lang="fa-IR" dirty="0"/>
              <a:t>دوم مقدار زمانی است که برای بررسی فایل اطلاعاتی و شاخص گذاری آن صرف می شود. هر چند که این زمان ممکن است زیاد باشد ولی فایل یکبار شاخص گذاری شده و برای مدت طولانی استفاده می شود. به علاوه شاخض گذاری را می توان در مواقع بی کاری سیستم (مثل </a:t>
            </a:r>
            <a:r>
              <a:rPr lang="fa-IR" dirty="0" smtClean="0"/>
              <a:t>شب ها</a:t>
            </a:r>
            <a:r>
              <a:rPr lang="fa-IR" dirty="0"/>
              <a:t>) انجام داد. با افزودن رکوردهای جدید به فایل، شاخص های آن به صورت خودکار توسط سیستم به هنگام می شوند.</a:t>
            </a:r>
            <a:endParaRPr lang="en-US" dirty="0"/>
          </a:p>
          <a:p>
            <a:pPr algn="just"/>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2044777625"/>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Drop </a:t>
            </a:r>
            <a:r>
              <a:rPr lang="en-US" dirty="0" smtClean="0"/>
              <a:t>Index</a:t>
            </a:r>
            <a:endParaRPr lang="en-US" dirty="0"/>
          </a:p>
        </p:txBody>
      </p:sp>
      <p:sp>
        <p:nvSpPr>
          <p:cNvPr id="3" name="Content Placeholder 2"/>
          <p:cNvSpPr>
            <a:spLocks noGrp="1"/>
          </p:cNvSpPr>
          <p:nvPr>
            <p:ph idx="1"/>
          </p:nvPr>
        </p:nvSpPr>
        <p:spPr/>
        <p:txBody>
          <a:bodyPr>
            <a:normAutofit/>
          </a:bodyPr>
          <a:lstStyle/>
          <a:p>
            <a:r>
              <a:rPr lang="fa-IR" dirty="0" smtClean="0"/>
              <a:t>با </a:t>
            </a:r>
            <a:r>
              <a:rPr lang="fa-IR" dirty="0"/>
              <a:t>این دستور شاخص ایجاد شده حذف می گردد مثل : </a:t>
            </a:r>
            <a:r>
              <a:rPr lang="en-US" dirty="0"/>
              <a:t>Drop index </a:t>
            </a:r>
            <a:r>
              <a:rPr lang="en-US" dirty="0" err="1"/>
              <a:t>Sn</a:t>
            </a:r>
            <a:endParaRPr lang="en-US" dirty="0"/>
          </a:p>
          <a:p>
            <a:r>
              <a:rPr lang="fa-IR" dirty="0"/>
              <a:t>تذکر : در </a:t>
            </a:r>
            <a:r>
              <a:rPr lang="en-US" dirty="0"/>
              <a:t>SQL</a:t>
            </a:r>
            <a:r>
              <a:rPr lang="fa-IR" dirty="0"/>
              <a:t> می توان کار طراحی و ایجاد بانک را به طور </a:t>
            </a:r>
            <a:r>
              <a:rPr lang="fa-IR" dirty="0" smtClean="0"/>
              <a:t>تدریجی </a:t>
            </a:r>
            <a:r>
              <a:rPr lang="fa-IR" dirty="0"/>
              <a:t>انجام داد. یعنی ابتدا تعداد محدودی جدول ایجاد و بلافاصله داده های بانک را وارد کرد. سپس به تدریج بانک را گسترش داد.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11187365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کار با داده ها</a:t>
            </a:r>
            <a:endParaRPr lang="en-US" dirty="0"/>
          </a:p>
        </p:txBody>
      </p:sp>
      <p:sp>
        <p:nvSpPr>
          <p:cNvPr id="3" name="Content Placeholder 2"/>
          <p:cNvSpPr>
            <a:spLocks noGrp="1"/>
          </p:cNvSpPr>
          <p:nvPr>
            <p:ph idx="1"/>
          </p:nvPr>
        </p:nvSpPr>
        <p:spPr>
          <a:xfrm>
            <a:off x="762000" y="1676400"/>
            <a:ext cx="7543800" cy="3657600"/>
          </a:xfrm>
        </p:spPr>
        <p:txBody>
          <a:bodyPr>
            <a:normAutofit/>
          </a:bodyPr>
          <a:lstStyle/>
          <a:p>
            <a:r>
              <a:rPr lang="fa-IR" dirty="0"/>
              <a:t>در </a:t>
            </a:r>
            <a:r>
              <a:rPr lang="en-US" dirty="0"/>
              <a:t>SQL</a:t>
            </a:r>
            <a:r>
              <a:rPr lang="fa-IR" dirty="0"/>
              <a:t> برای کار با داده ها چهار دستور وجود دارد : </a:t>
            </a:r>
          </a:p>
          <a:p>
            <a:pPr marL="777240" lvl="1" indent="-457200">
              <a:buFont typeface="+mj-lt"/>
              <a:buAutoNum type="arabicPeriod"/>
            </a:pPr>
            <a:r>
              <a:rPr lang="en-US" dirty="0"/>
              <a:t>DELETE</a:t>
            </a:r>
            <a:endParaRPr lang="fa-IR" dirty="0"/>
          </a:p>
          <a:p>
            <a:pPr marL="777240" lvl="1" indent="-457200">
              <a:buFont typeface="+mj-lt"/>
              <a:buAutoNum type="arabicPeriod"/>
            </a:pPr>
            <a:r>
              <a:rPr lang="en-US" dirty="0"/>
              <a:t>UPDATE</a:t>
            </a:r>
            <a:endParaRPr lang="fa-IR" dirty="0"/>
          </a:p>
          <a:p>
            <a:pPr marL="777240" lvl="1" indent="-457200">
              <a:buFont typeface="+mj-lt"/>
              <a:buAutoNum type="arabicPeriod"/>
            </a:pPr>
            <a:r>
              <a:rPr lang="en-US" dirty="0"/>
              <a:t>INSERT</a:t>
            </a:r>
            <a:endParaRPr lang="fa-IR" dirty="0"/>
          </a:p>
          <a:p>
            <a:pPr marL="777240" lvl="1" indent="-457200">
              <a:buFont typeface="+mj-lt"/>
              <a:buAutoNum type="arabicPeriod"/>
            </a:pPr>
            <a:r>
              <a:rPr lang="en-US" dirty="0"/>
              <a:t> SELECT</a:t>
            </a:r>
          </a:p>
          <a:p>
            <a:r>
              <a:rPr lang="fa-IR" dirty="0"/>
              <a:t>در ادامه این دستورات را شرح می دهیم و برای این کار از جداول بانک اطلاعاتی تهیه کنندگان و قطعات ( جداول </a:t>
            </a:r>
            <a:r>
              <a:rPr lang="en-US" dirty="0"/>
              <a:t>S</a:t>
            </a:r>
            <a:r>
              <a:rPr lang="fa-IR" dirty="0"/>
              <a:t> و </a:t>
            </a:r>
            <a:r>
              <a:rPr lang="en-US" dirty="0"/>
              <a:t>P</a:t>
            </a:r>
            <a:r>
              <a:rPr lang="fa-IR" dirty="0"/>
              <a:t> و </a:t>
            </a:r>
            <a:r>
              <a:rPr lang="en-US" dirty="0"/>
              <a:t>SP</a:t>
            </a:r>
            <a:r>
              <a:rPr lang="fa-IR" dirty="0"/>
              <a:t>) استفاده می کنیم.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167657504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543800" y="6248400"/>
            <a:ext cx="762000" cy="365125"/>
          </a:xfrm>
        </p:spPr>
        <p:txBody>
          <a:bodyPr/>
          <a:lstStyle/>
          <a:p>
            <a:fld id="{B6F15528-21DE-4FAA-801E-634DDDAF4B2B}" type="slidenum">
              <a:rPr lang="en-US" smtClean="0"/>
              <a:pPr/>
              <a:t>25</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52434305"/>
              </p:ext>
            </p:extLst>
          </p:nvPr>
        </p:nvGraphicFramePr>
        <p:xfrm>
          <a:off x="304800" y="762000"/>
          <a:ext cx="4038600" cy="2225040"/>
        </p:xfrm>
        <a:graphic>
          <a:graphicData uri="http://schemas.openxmlformats.org/drawingml/2006/table">
            <a:tbl>
              <a:tblPr firstRow="1" bandRow="1">
                <a:tableStyleId>{5C22544A-7EE6-4342-B048-85BDC9FD1C3A}</a:tableStyleId>
              </a:tblPr>
              <a:tblGrid>
                <a:gridCol w="890868"/>
                <a:gridCol w="890868"/>
                <a:gridCol w="1128432"/>
                <a:gridCol w="1128432"/>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a:off x="2073612" y="348734"/>
            <a:ext cx="312906" cy="369332"/>
          </a:xfrm>
          <a:prstGeom prst="rect">
            <a:avLst/>
          </a:prstGeom>
          <a:noFill/>
        </p:spPr>
        <p:txBody>
          <a:bodyPr wrap="none" rtlCol="0">
            <a:spAutoFit/>
          </a:bodyPr>
          <a:lstStyle/>
          <a:p>
            <a:r>
              <a:rPr lang="en-US" dirty="0" smtClean="0"/>
              <a:t>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258020279"/>
              </p:ext>
            </p:extLst>
          </p:nvPr>
        </p:nvGraphicFramePr>
        <p:xfrm>
          <a:off x="228600" y="3455432"/>
          <a:ext cx="4987047" cy="2595880"/>
        </p:xfrm>
        <a:graphic>
          <a:graphicData uri="http://schemas.openxmlformats.org/drawingml/2006/table">
            <a:tbl>
              <a:tblPr firstRow="1" bandRow="1">
                <a:tableStyleId>{5C22544A-7EE6-4342-B048-85BDC9FD1C3A}</a:tableStyleId>
              </a:tblPr>
              <a:tblGrid>
                <a:gridCol w="859836"/>
                <a:gridCol w="859836"/>
                <a:gridCol w="1089125"/>
                <a:gridCol w="1089125"/>
                <a:gridCol w="1089125"/>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Pname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color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Bolt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Green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Cam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TextBox 7"/>
          <p:cNvSpPr txBox="1"/>
          <p:nvPr/>
        </p:nvSpPr>
        <p:spPr>
          <a:xfrm>
            <a:off x="2064965" y="3086100"/>
            <a:ext cx="312906" cy="369332"/>
          </a:xfrm>
          <a:prstGeom prst="rect">
            <a:avLst/>
          </a:prstGeom>
          <a:noFill/>
        </p:spPr>
        <p:txBody>
          <a:bodyPr wrap="none" rtlCol="0">
            <a:spAutoFit/>
          </a:bodyPr>
          <a:lstStyle/>
          <a:p>
            <a:r>
              <a:rPr lang="en-US" dirty="0" smtClean="0"/>
              <a:t>P</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790909306"/>
              </p:ext>
            </p:extLst>
          </p:nvPr>
        </p:nvGraphicFramePr>
        <p:xfrm>
          <a:off x="5836920" y="1207532"/>
          <a:ext cx="2011680" cy="4820920"/>
        </p:xfrm>
        <a:graphic>
          <a:graphicData uri="http://schemas.openxmlformats.org/drawingml/2006/table">
            <a:tbl>
              <a:tblPr firstRow="1" bandRow="1">
                <a:tableStyleId>{5C22544A-7EE6-4342-B048-85BDC9FD1C3A}</a:tableStyleId>
              </a:tblPr>
              <a:tblGrid>
                <a:gridCol w="640080"/>
                <a:gridCol w="640080"/>
                <a:gridCol w="73152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0" name="TextBox 9"/>
          <p:cNvSpPr txBox="1"/>
          <p:nvPr/>
        </p:nvSpPr>
        <p:spPr>
          <a:xfrm flipH="1">
            <a:off x="6537146" y="736600"/>
            <a:ext cx="549454" cy="369332"/>
          </a:xfrm>
          <a:prstGeom prst="rect">
            <a:avLst/>
          </a:prstGeom>
          <a:noFill/>
        </p:spPr>
        <p:txBody>
          <a:bodyPr wrap="square" rtlCol="0">
            <a:spAutoFit/>
          </a:bodyPr>
          <a:lstStyle/>
          <a:p>
            <a:r>
              <a:rPr lang="en-US" dirty="0" smtClean="0"/>
              <a:t>SP</a:t>
            </a:r>
            <a:endParaRPr lang="en-US" dirty="0"/>
          </a:p>
        </p:txBody>
      </p:sp>
    </p:spTree>
    <p:extLst>
      <p:ext uri="{BB962C8B-B14F-4D97-AF65-F5344CB8AC3E}">
        <p14:creationId xmlns:p14="http://schemas.microsoft.com/office/powerpoint/2010/main" val="317687340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 </a:t>
            </a:r>
            <a:r>
              <a:rPr lang="en-US" dirty="0" smtClean="0"/>
              <a:t>SELECT</a:t>
            </a:r>
            <a:endParaRPr lang="en-US" dirty="0"/>
          </a:p>
        </p:txBody>
      </p:sp>
      <p:sp>
        <p:nvSpPr>
          <p:cNvPr id="3" name="Content Placeholder 2"/>
          <p:cNvSpPr>
            <a:spLocks noGrp="1"/>
          </p:cNvSpPr>
          <p:nvPr>
            <p:ph idx="1"/>
          </p:nvPr>
        </p:nvSpPr>
        <p:spPr>
          <a:xfrm>
            <a:off x="609600" y="1676400"/>
            <a:ext cx="7924800" cy="4419600"/>
          </a:xfrm>
        </p:spPr>
        <p:txBody>
          <a:bodyPr/>
          <a:lstStyle/>
          <a:p>
            <a:r>
              <a:rPr lang="fa-IR" dirty="0" smtClean="0"/>
              <a:t>مهمترین </a:t>
            </a:r>
            <a:r>
              <a:rPr lang="fa-IR" dirty="0"/>
              <a:t>دستور </a:t>
            </a:r>
            <a:r>
              <a:rPr lang="en-US" dirty="0"/>
              <a:t>SQL</a:t>
            </a:r>
            <a:r>
              <a:rPr lang="fa-IR" dirty="0"/>
              <a:t> بوده و برای ارزیابی یک اطلاعات خاص استفاده می شود. </a:t>
            </a:r>
            <a:endParaRPr lang="fa-IR" dirty="0" smtClean="0"/>
          </a:p>
          <a:p>
            <a:endParaRPr lang="fa-IR" dirty="0" smtClean="0"/>
          </a:p>
          <a:p>
            <a:r>
              <a:rPr lang="fa-IR" dirty="0" smtClean="0"/>
              <a:t>سه </a:t>
            </a:r>
            <a:r>
              <a:rPr lang="fa-IR" dirty="0"/>
              <a:t>عمل </a:t>
            </a:r>
            <a:r>
              <a:rPr lang="en-US" dirty="0">
                <a:sym typeface="Symbol"/>
              </a:rPr>
              <a:t></a:t>
            </a:r>
            <a:r>
              <a:rPr lang="fa-IR" dirty="0"/>
              <a:t> ، ∏ و ⋈ جبر رابطه ای را می توان با این دستور به راحتی انجام داد</a:t>
            </a:r>
            <a:r>
              <a:rPr lang="fa-IR" dirty="0" smtClean="0"/>
              <a:t>.</a:t>
            </a:r>
          </a:p>
          <a:p>
            <a:endParaRPr lang="en-US" dirty="0"/>
          </a:p>
          <a:p>
            <a:r>
              <a:rPr lang="fa-IR" dirty="0"/>
              <a:t>ساده ترین شکل این دستور به صورت زیر است:</a:t>
            </a:r>
            <a:endParaRPr lang="en-US" dirty="0"/>
          </a:p>
          <a:p>
            <a:pPr marL="0" indent="0" algn="l" rtl="0">
              <a:buNone/>
            </a:pPr>
            <a:r>
              <a:rPr lang="en-US" dirty="0"/>
              <a:t>Select   </a:t>
            </a:r>
            <a:r>
              <a:rPr lang="fa-IR" dirty="0"/>
              <a:t>نام فیلدها</a:t>
            </a:r>
            <a:endParaRPr lang="en-US" dirty="0"/>
          </a:p>
          <a:p>
            <a:pPr marL="0" indent="0" algn="l" rtl="0">
              <a:buNone/>
            </a:pPr>
            <a:r>
              <a:rPr lang="en-US" dirty="0"/>
              <a:t>From    </a:t>
            </a:r>
            <a:r>
              <a:rPr lang="fa-IR" dirty="0"/>
              <a:t>نام جدول</a:t>
            </a:r>
            <a:endParaRPr lang="en-US" dirty="0"/>
          </a:p>
          <a:p>
            <a:pPr marL="0" indent="0" algn="l" rtl="0">
              <a:buNone/>
            </a:pPr>
            <a:r>
              <a:rPr lang="en-US" dirty="0"/>
              <a:t>Where    </a:t>
            </a:r>
            <a:r>
              <a:rPr lang="fa-IR" dirty="0"/>
              <a:t>شرط جستجو</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34753222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فرمت کلی دستور </a:t>
            </a:r>
            <a:r>
              <a:rPr lang="en-US" dirty="0"/>
              <a:t>select</a:t>
            </a:r>
          </a:p>
        </p:txBody>
      </p:sp>
      <p:sp>
        <p:nvSpPr>
          <p:cNvPr id="3" name="Content Placeholder 2"/>
          <p:cNvSpPr>
            <a:spLocks noGrp="1"/>
          </p:cNvSpPr>
          <p:nvPr>
            <p:ph idx="1"/>
          </p:nvPr>
        </p:nvSpPr>
        <p:spPr/>
        <p:txBody>
          <a:bodyPr/>
          <a:lstStyle/>
          <a:p>
            <a:r>
              <a:rPr lang="fa-IR" dirty="0"/>
              <a:t>فرمت کلی دستور </a:t>
            </a:r>
            <a:r>
              <a:rPr lang="fa-IR" dirty="0" smtClean="0"/>
              <a:t> </a:t>
            </a:r>
            <a:r>
              <a:rPr lang="en-US" dirty="0" smtClean="0"/>
              <a:t>select </a:t>
            </a:r>
            <a:r>
              <a:rPr lang="fa-IR" dirty="0" smtClean="0"/>
              <a:t>  به </a:t>
            </a:r>
            <a:r>
              <a:rPr lang="fa-IR" dirty="0"/>
              <a:t>صورت زیر است</a:t>
            </a:r>
            <a:r>
              <a:rPr lang="fa-IR" dirty="0" smtClean="0"/>
              <a:t>:</a:t>
            </a:r>
          </a:p>
          <a:p>
            <a:endParaRPr lang="en-US" dirty="0"/>
          </a:p>
          <a:p>
            <a:pPr marL="0" indent="0" algn="l" rtl="0">
              <a:buNone/>
            </a:pPr>
            <a:r>
              <a:rPr lang="en-US" dirty="0"/>
              <a:t>SELECT   [DISTINCT]   item(s)</a:t>
            </a:r>
          </a:p>
          <a:p>
            <a:pPr marL="0" indent="0" algn="l" rtl="0">
              <a:buNone/>
            </a:pPr>
            <a:r>
              <a:rPr lang="en-US" dirty="0"/>
              <a:t>FROM   table(s)</a:t>
            </a:r>
          </a:p>
          <a:p>
            <a:pPr marL="0" indent="0" algn="l" rtl="0">
              <a:buNone/>
            </a:pPr>
            <a:r>
              <a:rPr lang="en-US" dirty="0"/>
              <a:t>[WHERE   </a:t>
            </a:r>
            <a:r>
              <a:rPr lang="fa-IR" dirty="0"/>
              <a:t>شرط</a:t>
            </a:r>
            <a:r>
              <a:rPr lang="en-US" dirty="0"/>
              <a:t>]  [GROUP  BY   </a:t>
            </a:r>
            <a:r>
              <a:rPr lang="fa-IR" dirty="0"/>
              <a:t>فیلد(ها)</a:t>
            </a:r>
            <a:r>
              <a:rPr lang="en-US" dirty="0"/>
              <a:t>]  [HAVING   </a:t>
            </a:r>
            <a:r>
              <a:rPr lang="fa-IR" dirty="0"/>
              <a:t>شرط</a:t>
            </a:r>
            <a:r>
              <a:rPr lang="en-US" dirty="0"/>
              <a:t>]</a:t>
            </a:r>
          </a:p>
          <a:p>
            <a:pPr marL="0" indent="0" algn="l" rtl="0">
              <a:buNone/>
            </a:pPr>
            <a:r>
              <a:rPr lang="en-US" dirty="0"/>
              <a:t>[ORDER  BY   </a:t>
            </a:r>
            <a:r>
              <a:rPr lang="fa-IR" dirty="0"/>
              <a:t>فیلد(ها)</a:t>
            </a:r>
            <a:r>
              <a:rPr lang="en-US" dirty="0"/>
              <a:t>]</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20407936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fa-IR" b="1" u="sng" dirty="0"/>
              <a:t>مثال 11 </a:t>
            </a:r>
            <a:r>
              <a:rPr lang="fa-IR" b="1" u="sng" dirty="0" smtClean="0"/>
              <a:t>:</a:t>
            </a:r>
          </a:p>
          <a:p>
            <a:endParaRPr lang="en-US" dirty="0"/>
          </a:p>
          <a:p>
            <a:pPr marL="0" indent="0" algn="l" rtl="0">
              <a:buNone/>
            </a:pPr>
            <a:r>
              <a:rPr lang="en-US" dirty="0" smtClean="0"/>
              <a:t>Select    S#,  status</a:t>
            </a:r>
            <a:endParaRPr lang="en-US" dirty="0"/>
          </a:p>
          <a:p>
            <a:pPr marL="0" indent="0" algn="l" rtl="0">
              <a:buNone/>
            </a:pPr>
            <a:r>
              <a:rPr lang="en-US" dirty="0"/>
              <a:t>From    </a:t>
            </a:r>
            <a:r>
              <a:rPr lang="en-US" dirty="0" smtClean="0"/>
              <a:t>S</a:t>
            </a:r>
            <a:endParaRPr lang="en-US" dirty="0"/>
          </a:p>
          <a:p>
            <a:pPr marL="0" indent="0" algn="l" rtl="0">
              <a:buNone/>
            </a:pPr>
            <a:r>
              <a:rPr lang="en-US" dirty="0"/>
              <a:t>Where    </a:t>
            </a:r>
            <a:r>
              <a:rPr lang="en-US" dirty="0" smtClean="0"/>
              <a:t>City= ‘C2’</a:t>
            </a:r>
            <a:endParaRPr lang="en-US" dirty="0"/>
          </a:p>
          <a:p>
            <a:pPr marL="0" indent="0">
              <a:buNone/>
            </a:pPr>
            <a:endParaRPr lang="en-US" b="1" u="sng"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cxnSp>
        <p:nvCxnSpPr>
          <p:cNvPr id="6" name="Straight Arrow Connector 5"/>
          <p:cNvCxnSpPr/>
          <p:nvPr/>
        </p:nvCxnSpPr>
        <p:spPr>
          <a:xfrm>
            <a:off x="3581400" y="3962400"/>
            <a:ext cx="1981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183912" y="3593068"/>
            <a:ext cx="776175" cy="369332"/>
          </a:xfrm>
          <a:prstGeom prst="rect">
            <a:avLst/>
          </a:prstGeom>
          <a:noFill/>
        </p:spPr>
        <p:txBody>
          <a:bodyPr wrap="none" rtlCol="0">
            <a:spAutoFit/>
          </a:bodyPr>
          <a:lstStyle/>
          <a:p>
            <a:r>
              <a:rPr lang="fa-IR" dirty="0" smtClean="0"/>
              <a:t>خروجی</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257240980"/>
              </p:ext>
            </p:extLst>
          </p:nvPr>
        </p:nvGraphicFramePr>
        <p:xfrm>
          <a:off x="6019800" y="3220720"/>
          <a:ext cx="1554480" cy="1483360"/>
        </p:xfrm>
        <a:graphic>
          <a:graphicData uri="http://schemas.openxmlformats.org/drawingml/2006/table">
            <a:tbl>
              <a:tblPr firstRow="1" bandRow="1">
                <a:tableStyleId>{5C22544A-7EE6-4342-B048-85BDC9FD1C3A}</a:tableStyleId>
              </a:tblPr>
              <a:tblGrid>
                <a:gridCol w="685800"/>
                <a:gridCol w="86868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34548778"/>
              </p:ext>
            </p:extLst>
          </p:nvPr>
        </p:nvGraphicFramePr>
        <p:xfrm>
          <a:off x="54312" y="533400"/>
          <a:ext cx="2926080" cy="2225040"/>
        </p:xfrm>
        <a:graphic>
          <a:graphicData uri="http://schemas.openxmlformats.org/drawingml/2006/table">
            <a:tbl>
              <a:tblPr firstRow="1" bandRow="1">
                <a:tableStyleId>{5C22544A-7EE6-4342-B048-85BDC9FD1C3A}</a:tableStyleId>
              </a:tblPr>
              <a:tblGrid>
                <a:gridCol w="548640"/>
                <a:gridCol w="914400"/>
                <a:gridCol w="822960"/>
                <a:gridCol w="64008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0" name="TextBox 9"/>
          <p:cNvSpPr txBox="1"/>
          <p:nvPr/>
        </p:nvSpPr>
        <p:spPr>
          <a:xfrm>
            <a:off x="152400" y="120134"/>
            <a:ext cx="312906" cy="369332"/>
          </a:xfrm>
          <a:prstGeom prst="rect">
            <a:avLst/>
          </a:prstGeom>
          <a:noFill/>
        </p:spPr>
        <p:txBody>
          <a:bodyPr wrap="none" rtlCol="0">
            <a:spAutoFit/>
          </a:bodyPr>
          <a:lstStyle/>
          <a:p>
            <a:r>
              <a:rPr lang="en-US" dirty="0" smtClean="0"/>
              <a:t>S</a:t>
            </a:r>
            <a:endParaRPr lang="en-US" dirty="0"/>
          </a:p>
        </p:txBody>
      </p:sp>
    </p:spTree>
    <p:extLst>
      <p:ext uri="{BB962C8B-B14F-4D97-AF65-F5344CB8AC3E}">
        <p14:creationId xmlns:p14="http://schemas.microsoft.com/office/powerpoint/2010/main" val="4026541325"/>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057400"/>
            <a:ext cx="8763000" cy="4038600"/>
          </a:xfrm>
        </p:spPr>
        <p:txBody>
          <a:bodyPr>
            <a:normAutofit lnSpcReduction="10000"/>
          </a:bodyPr>
          <a:lstStyle/>
          <a:p>
            <a:pPr marL="0" indent="0">
              <a:buNone/>
            </a:pPr>
            <a:r>
              <a:rPr lang="fa-IR" b="1" u="sng" dirty="0"/>
              <a:t>مثال 11 </a:t>
            </a:r>
            <a:r>
              <a:rPr lang="fa-IR" b="1" u="sng" dirty="0" smtClean="0"/>
              <a:t>:</a:t>
            </a:r>
          </a:p>
          <a:p>
            <a:r>
              <a:rPr lang="fa-IR" dirty="0"/>
              <a:t>می توان نام جدول را همراه نام فیلدها به کار برد.</a:t>
            </a:r>
            <a:endParaRPr lang="en-US" dirty="0"/>
          </a:p>
          <a:p>
            <a:r>
              <a:rPr lang="fa-IR" dirty="0"/>
              <a:t>هر چند که در مثال فوق استفاده از نام جدول اختیاری است ولی در بعضی موارد که جلوتر خواهیم گفت الزامی می شود. در مثال فوق </a:t>
            </a:r>
            <a:r>
              <a:rPr lang="en-US" dirty="0"/>
              <a:t>select</a:t>
            </a:r>
            <a:r>
              <a:rPr lang="fa-IR" dirty="0"/>
              <a:t> یک زیر مجموعه افقی عمودی از جدول </a:t>
            </a:r>
            <a:r>
              <a:rPr lang="en-US" dirty="0"/>
              <a:t>S</a:t>
            </a:r>
            <a:r>
              <a:rPr lang="fa-IR" dirty="0"/>
              <a:t> را داد.</a:t>
            </a:r>
            <a:endParaRPr lang="en-US" dirty="0"/>
          </a:p>
          <a:p>
            <a:endParaRPr lang="en-US" dirty="0" smtClean="0"/>
          </a:p>
          <a:p>
            <a:endParaRPr lang="en-US" dirty="0"/>
          </a:p>
          <a:p>
            <a:pPr marL="0" indent="0" algn="l" rtl="0">
              <a:buNone/>
            </a:pPr>
            <a:r>
              <a:rPr lang="en-US" dirty="0" smtClean="0"/>
              <a:t>Select   S.S#, </a:t>
            </a:r>
            <a:r>
              <a:rPr lang="en-US" dirty="0" err="1" smtClean="0"/>
              <a:t>S.status</a:t>
            </a:r>
            <a:endParaRPr lang="en-US" dirty="0"/>
          </a:p>
          <a:p>
            <a:pPr marL="0" indent="0" algn="l" rtl="0">
              <a:buNone/>
            </a:pPr>
            <a:r>
              <a:rPr lang="en-US" dirty="0"/>
              <a:t>From    </a:t>
            </a:r>
            <a:r>
              <a:rPr lang="en-US" dirty="0" smtClean="0"/>
              <a:t>S</a:t>
            </a:r>
            <a:endParaRPr lang="en-US" dirty="0"/>
          </a:p>
          <a:p>
            <a:pPr marL="0" indent="0" algn="l" rtl="0">
              <a:buNone/>
            </a:pPr>
            <a:r>
              <a:rPr lang="en-US" dirty="0"/>
              <a:t>Where    </a:t>
            </a:r>
            <a:r>
              <a:rPr lang="en-US" dirty="0" smtClean="0"/>
              <a:t>City= ‘C2’</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cxnSp>
        <p:nvCxnSpPr>
          <p:cNvPr id="6" name="Straight Arrow Connector 5"/>
          <p:cNvCxnSpPr/>
          <p:nvPr/>
        </p:nvCxnSpPr>
        <p:spPr>
          <a:xfrm>
            <a:off x="3548912" y="5334000"/>
            <a:ext cx="1981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151424" y="4790996"/>
            <a:ext cx="776175" cy="369332"/>
          </a:xfrm>
          <a:prstGeom prst="rect">
            <a:avLst/>
          </a:prstGeom>
          <a:noFill/>
        </p:spPr>
        <p:txBody>
          <a:bodyPr wrap="none" rtlCol="0">
            <a:spAutoFit/>
          </a:bodyPr>
          <a:lstStyle/>
          <a:p>
            <a:r>
              <a:rPr lang="fa-IR" dirty="0" smtClean="0"/>
              <a:t>خروجی</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100750767"/>
              </p:ext>
            </p:extLst>
          </p:nvPr>
        </p:nvGraphicFramePr>
        <p:xfrm>
          <a:off x="6019800" y="4267200"/>
          <a:ext cx="1554480" cy="1483360"/>
        </p:xfrm>
        <a:graphic>
          <a:graphicData uri="http://schemas.openxmlformats.org/drawingml/2006/table">
            <a:tbl>
              <a:tblPr firstRow="1" bandRow="1">
                <a:tableStyleId>{5C22544A-7EE6-4342-B048-85BDC9FD1C3A}</a:tableStyleId>
              </a:tblPr>
              <a:tblGrid>
                <a:gridCol w="685800"/>
                <a:gridCol w="86868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40958730"/>
              </p:ext>
            </p:extLst>
          </p:nvPr>
        </p:nvGraphicFramePr>
        <p:xfrm>
          <a:off x="54312" y="533400"/>
          <a:ext cx="2926080" cy="2225040"/>
        </p:xfrm>
        <a:graphic>
          <a:graphicData uri="http://schemas.openxmlformats.org/drawingml/2006/table">
            <a:tbl>
              <a:tblPr firstRow="1" bandRow="1">
                <a:tableStyleId>{5C22544A-7EE6-4342-B048-85BDC9FD1C3A}</a:tableStyleId>
              </a:tblPr>
              <a:tblGrid>
                <a:gridCol w="548640"/>
                <a:gridCol w="914400"/>
                <a:gridCol w="822960"/>
                <a:gridCol w="64008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0" name="TextBox 9"/>
          <p:cNvSpPr txBox="1"/>
          <p:nvPr/>
        </p:nvSpPr>
        <p:spPr>
          <a:xfrm>
            <a:off x="152400" y="120134"/>
            <a:ext cx="312906" cy="369332"/>
          </a:xfrm>
          <a:prstGeom prst="rect">
            <a:avLst/>
          </a:prstGeom>
          <a:noFill/>
        </p:spPr>
        <p:txBody>
          <a:bodyPr wrap="none" rtlCol="0">
            <a:spAutoFit/>
          </a:bodyPr>
          <a:lstStyle/>
          <a:p>
            <a:r>
              <a:rPr lang="en-US" dirty="0" smtClean="0"/>
              <a:t>S</a:t>
            </a:r>
            <a:endParaRPr lang="en-US" dirty="0"/>
          </a:p>
        </p:txBody>
      </p:sp>
    </p:spTree>
    <p:extLst>
      <p:ext uri="{BB962C8B-B14F-4D97-AF65-F5344CB8AC3E}">
        <p14:creationId xmlns:p14="http://schemas.microsoft.com/office/powerpoint/2010/main" val="315365590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14557" y="6248400"/>
            <a:ext cx="762000" cy="365125"/>
          </a:xfrm>
        </p:spPr>
        <p:txBody>
          <a:bodyPr/>
          <a:lstStyle/>
          <a:p>
            <a:fld id="{B6F15528-21DE-4FAA-801E-634DDDAF4B2B}" type="slidenum">
              <a:rPr lang="en-US" smtClean="0"/>
              <a:pPr/>
              <a:t>3</a:t>
            </a:fld>
            <a:endParaRPr lang="en-US" dirty="0"/>
          </a:p>
        </p:txBody>
      </p:sp>
      <p:sp>
        <p:nvSpPr>
          <p:cNvPr id="5" name="Rectangle 4"/>
          <p:cNvSpPr/>
          <p:nvPr/>
        </p:nvSpPr>
        <p:spPr>
          <a:xfrm>
            <a:off x="7010400" y="1752600"/>
            <a:ext cx="1752600" cy="11430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chemeClr val="tx1"/>
                </a:solidFill>
                <a:cs typeface="B Nazanin" pitchFamily="2" charset="-78"/>
              </a:rPr>
              <a:t>فصل ششم </a:t>
            </a:r>
          </a:p>
          <a:p>
            <a:pPr algn="ctr" rtl="1">
              <a:lnSpc>
                <a:spcPct val="150000"/>
              </a:lnSpc>
            </a:pPr>
            <a:r>
              <a:rPr lang="en-US" b="1" dirty="0" smtClean="0">
                <a:solidFill>
                  <a:schemeClr val="tx1"/>
                </a:solidFill>
                <a:cs typeface="B Nazanin" pitchFamily="2" charset="-78"/>
              </a:rPr>
              <a:t>SQL</a:t>
            </a:r>
            <a:endParaRPr lang="fa-IR" b="1" dirty="0">
              <a:solidFill>
                <a:schemeClr val="tx1"/>
              </a:solidFill>
              <a:cs typeface="B Nazanin" pitchFamily="2" charset="-78"/>
            </a:endParaRPr>
          </a:p>
        </p:txBody>
      </p:sp>
      <p:cxnSp>
        <p:nvCxnSpPr>
          <p:cNvPr id="9" name="Straight Connector 8"/>
          <p:cNvCxnSpPr/>
          <p:nvPr/>
        </p:nvCxnSpPr>
        <p:spPr>
          <a:xfrm flipH="1">
            <a:off x="6700158" y="1428750"/>
            <a:ext cx="21772" cy="4483098"/>
          </a:xfrm>
          <a:prstGeom prst="line">
            <a:avLst/>
          </a:prstGeom>
          <a:ln w="19050">
            <a:solidFill>
              <a:schemeClr val="tx1">
                <a:lumMod val="95000"/>
                <a:lumOff val="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6248400" y="14351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6226629" y="3330575"/>
            <a:ext cx="495301"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4087719" y="1238250"/>
            <a:ext cx="2138910" cy="4191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fa-IR" sz="2000" dirty="0" smtClean="0">
                <a:solidFill>
                  <a:schemeClr val="tx1"/>
                </a:solidFill>
                <a:cs typeface="B Nazanin" pitchFamily="2" charset="-78"/>
              </a:rPr>
              <a:t>معرفی </a:t>
            </a:r>
            <a:r>
              <a:rPr lang="en-US" sz="2000" b="1" dirty="0">
                <a:solidFill>
                  <a:schemeClr val="tx1"/>
                </a:solidFill>
                <a:cs typeface="B Nazanin" pitchFamily="2" charset="-78"/>
              </a:rPr>
              <a:t>SQL</a:t>
            </a:r>
            <a:endParaRPr lang="fa-IR" sz="2000" b="1" dirty="0">
              <a:solidFill>
                <a:schemeClr val="tx1"/>
              </a:solidFill>
              <a:cs typeface="B Nazanin" pitchFamily="2" charset="-78"/>
            </a:endParaRPr>
          </a:p>
        </p:txBody>
      </p:sp>
      <p:sp>
        <p:nvSpPr>
          <p:cNvPr id="35" name="Rectangle 34"/>
          <p:cNvSpPr/>
          <p:nvPr/>
        </p:nvSpPr>
        <p:spPr>
          <a:xfrm>
            <a:off x="1019892" y="762000"/>
            <a:ext cx="2157054"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انواع داده ای در </a:t>
            </a:r>
            <a:r>
              <a:rPr lang="en-US" sz="2000" dirty="0" smtClean="0">
                <a:solidFill>
                  <a:schemeClr val="tx1"/>
                </a:solidFill>
                <a:cs typeface="B Nazanin" pitchFamily="2" charset="-78"/>
              </a:rPr>
              <a:t>SQL2</a:t>
            </a:r>
            <a:endParaRPr lang="en-US" sz="2000" dirty="0">
              <a:solidFill>
                <a:schemeClr val="tx1"/>
              </a:solidFill>
              <a:cs typeface="B Nazanin" pitchFamily="2" charset="-78"/>
            </a:endParaRPr>
          </a:p>
        </p:txBody>
      </p:sp>
      <p:cxnSp>
        <p:nvCxnSpPr>
          <p:cNvPr id="57" name="Straight Arrow Connector 56"/>
          <p:cNvCxnSpPr/>
          <p:nvPr/>
        </p:nvCxnSpPr>
        <p:spPr>
          <a:xfrm flipH="1">
            <a:off x="6264729" y="5041899"/>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019892" y="1295400"/>
            <a:ext cx="2157054"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تعریف دامنه های جدید</a:t>
            </a:r>
            <a:endParaRPr lang="en-US" sz="2000" dirty="0">
              <a:solidFill>
                <a:schemeClr val="tx1"/>
              </a:solidFill>
              <a:cs typeface="B Nazanin" pitchFamily="2" charset="-78"/>
            </a:endParaRPr>
          </a:p>
        </p:txBody>
      </p:sp>
      <p:sp>
        <p:nvSpPr>
          <p:cNvPr id="29" name="Rectangle 28"/>
          <p:cNvSpPr/>
          <p:nvPr/>
        </p:nvSpPr>
        <p:spPr>
          <a:xfrm>
            <a:off x="2209800" y="3048000"/>
            <a:ext cx="4038601" cy="56515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دستور </a:t>
            </a:r>
            <a:r>
              <a:rPr lang="en-US" sz="2000" dirty="0" smtClean="0">
                <a:solidFill>
                  <a:schemeClr val="tx1"/>
                </a:solidFill>
                <a:cs typeface="B Nazanin" pitchFamily="2" charset="-78"/>
              </a:rPr>
              <a:t>Select, Insert, Update, Delete</a:t>
            </a:r>
            <a:endParaRPr lang="en-US" sz="2000" dirty="0">
              <a:solidFill>
                <a:schemeClr val="tx1"/>
              </a:solidFill>
              <a:cs typeface="B Nazanin" pitchFamily="2" charset="-78"/>
            </a:endParaRPr>
          </a:p>
        </p:txBody>
      </p:sp>
      <p:sp>
        <p:nvSpPr>
          <p:cNvPr id="30" name="Rectangle 29"/>
          <p:cNvSpPr/>
          <p:nvPr/>
        </p:nvSpPr>
        <p:spPr>
          <a:xfrm>
            <a:off x="4229100" y="3902075"/>
            <a:ext cx="1984829" cy="542925"/>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دیدها </a:t>
            </a:r>
            <a:r>
              <a:rPr lang="en-US" sz="2000" dirty="0" smtClean="0">
                <a:solidFill>
                  <a:schemeClr val="tx1"/>
                </a:solidFill>
                <a:cs typeface="B Nazanin" pitchFamily="2" charset="-78"/>
              </a:rPr>
              <a:t>(view)</a:t>
            </a:r>
            <a:endParaRPr lang="en-US" sz="2000" dirty="0">
              <a:solidFill>
                <a:schemeClr val="tx1"/>
              </a:solidFill>
              <a:cs typeface="B Nazanin" pitchFamily="2" charset="-78"/>
            </a:endParaRPr>
          </a:p>
        </p:txBody>
      </p:sp>
      <p:cxnSp>
        <p:nvCxnSpPr>
          <p:cNvPr id="33" name="Straight Arrow Connector 32"/>
          <p:cNvCxnSpPr/>
          <p:nvPr/>
        </p:nvCxnSpPr>
        <p:spPr>
          <a:xfrm flipH="1">
            <a:off x="3176946" y="9906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634146" y="990600"/>
            <a:ext cx="0" cy="1600200"/>
          </a:xfrm>
          <a:prstGeom prst="line">
            <a:avLst/>
          </a:prstGeom>
          <a:ln w="19050">
            <a:solidFill>
              <a:schemeClr val="tx1">
                <a:lumMod val="95000"/>
                <a:lumOff val="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3176946" y="196215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a:off x="3630519" y="1447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1007192" y="1828800"/>
            <a:ext cx="2157054"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اپراتورها در </a:t>
            </a:r>
            <a:r>
              <a:rPr lang="en-US" sz="2000" dirty="0" smtClean="0">
                <a:solidFill>
                  <a:schemeClr val="tx1"/>
                </a:solidFill>
                <a:cs typeface="B Nazanin" pitchFamily="2" charset="-78"/>
              </a:rPr>
              <a:t>SQL</a:t>
            </a:r>
            <a:endParaRPr lang="en-US" sz="2000" dirty="0">
              <a:solidFill>
                <a:schemeClr val="tx1"/>
              </a:solidFill>
              <a:cs typeface="B Nazanin" pitchFamily="2" charset="-78"/>
            </a:endParaRPr>
          </a:p>
        </p:txBody>
      </p:sp>
      <p:sp>
        <p:nvSpPr>
          <p:cNvPr id="32" name="Rectangle 31"/>
          <p:cNvSpPr/>
          <p:nvPr/>
        </p:nvSpPr>
        <p:spPr>
          <a:xfrm>
            <a:off x="1007192" y="2362200"/>
            <a:ext cx="2157054"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تعریف بانک در </a:t>
            </a:r>
            <a:r>
              <a:rPr lang="en-US" sz="2000" dirty="0" smtClean="0">
                <a:solidFill>
                  <a:schemeClr val="tx1"/>
                </a:solidFill>
                <a:cs typeface="B Nazanin" pitchFamily="2" charset="-78"/>
              </a:rPr>
              <a:t>SQL</a:t>
            </a:r>
            <a:endParaRPr lang="en-US" sz="2000" dirty="0">
              <a:solidFill>
                <a:schemeClr val="tx1"/>
              </a:solidFill>
              <a:cs typeface="B Nazanin" pitchFamily="2" charset="-78"/>
            </a:endParaRPr>
          </a:p>
        </p:txBody>
      </p:sp>
      <p:cxnSp>
        <p:nvCxnSpPr>
          <p:cNvPr id="34" name="Straight Arrow Connector 33"/>
          <p:cNvCxnSpPr/>
          <p:nvPr/>
        </p:nvCxnSpPr>
        <p:spPr>
          <a:xfrm flipH="1">
            <a:off x="3176946" y="150495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3176946" y="257175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4220029" y="4770437"/>
            <a:ext cx="1984829" cy="542925"/>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پیوند در </a:t>
            </a:r>
            <a:r>
              <a:rPr lang="en-US" sz="2000" dirty="0" smtClean="0">
                <a:solidFill>
                  <a:schemeClr val="tx1"/>
                </a:solidFill>
                <a:cs typeface="B Nazanin" pitchFamily="2" charset="-78"/>
              </a:rPr>
              <a:t>SQL</a:t>
            </a:r>
            <a:endParaRPr lang="en-US" sz="2000" dirty="0">
              <a:solidFill>
                <a:schemeClr val="tx1"/>
              </a:solidFill>
              <a:cs typeface="B Nazanin" pitchFamily="2" charset="-78"/>
            </a:endParaRPr>
          </a:p>
        </p:txBody>
      </p:sp>
      <p:sp>
        <p:nvSpPr>
          <p:cNvPr id="38" name="Rectangle 37"/>
          <p:cNvSpPr/>
          <p:nvPr/>
        </p:nvSpPr>
        <p:spPr>
          <a:xfrm>
            <a:off x="4241800" y="5632450"/>
            <a:ext cx="1984829" cy="542925"/>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امنیت در </a:t>
            </a:r>
            <a:r>
              <a:rPr lang="en-US" sz="2000" dirty="0" smtClean="0">
                <a:solidFill>
                  <a:schemeClr val="tx1"/>
                </a:solidFill>
                <a:cs typeface="B Nazanin" pitchFamily="2" charset="-78"/>
              </a:rPr>
              <a:t>SQL</a:t>
            </a:r>
            <a:endParaRPr lang="en-US" sz="2000" dirty="0">
              <a:solidFill>
                <a:schemeClr val="tx1"/>
              </a:solidFill>
              <a:cs typeface="B Nazanin" pitchFamily="2" charset="-78"/>
            </a:endParaRPr>
          </a:p>
        </p:txBody>
      </p:sp>
      <p:cxnSp>
        <p:nvCxnSpPr>
          <p:cNvPr id="39" name="Straight Arrow Connector 38"/>
          <p:cNvCxnSpPr/>
          <p:nvPr/>
        </p:nvCxnSpPr>
        <p:spPr>
          <a:xfrm flipH="1">
            <a:off x="6242958" y="4173536"/>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6226629" y="5911848"/>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6705600" y="2349500"/>
            <a:ext cx="3048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4862675"/>
      </p:ext>
    </p:extLst>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62400" y="533400"/>
            <a:ext cx="4953000" cy="2590800"/>
          </a:xfrm>
        </p:spPr>
        <p:txBody>
          <a:bodyPr>
            <a:normAutofit/>
          </a:bodyPr>
          <a:lstStyle/>
          <a:p>
            <a:pPr marL="0" indent="0">
              <a:buNone/>
            </a:pPr>
            <a:r>
              <a:rPr lang="fa-IR" b="1" u="sng" dirty="0"/>
              <a:t>مثال 13 : </a:t>
            </a:r>
            <a:endParaRPr lang="fa-IR" b="1" u="sng" dirty="0" smtClean="0"/>
          </a:p>
          <a:p>
            <a:r>
              <a:rPr lang="fa-IR" dirty="0" smtClean="0"/>
              <a:t>دستور </a:t>
            </a:r>
            <a:r>
              <a:rPr lang="fa-IR" dirty="0"/>
              <a:t>روبرو : </a:t>
            </a:r>
            <a:endParaRPr lang="en-US" dirty="0"/>
          </a:p>
          <a:p>
            <a:pPr marL="0" indent="0" algn="l" rtl="0">
              <a:buNone/>
            </a:pPr>
            <a:r>
              <a:rPr lang="en-US" dirty="0"/>
              <a:t>Select  P#  from  </a:t>
            </a:r>
            <a:r>
              <a:rPr lang="en-US" dirty="0" smtClean="0"/>
              <a:t>SP</a:t>
            </a:r>
            <a:endParaRPr lang="fa-IR" dirty="0" smtClean="0"/>
          </a:p>
          <a:p>
            <a:pPr marL="0" indent="0" algn="l" rtl="0">
              <a:buNone/>
            </a:pPr>
            <a:endParaRPr lang="en-US" dirty="0"/>
          </a:p>
          <a:p>
            <a:r>
              <a:rPr lang="fa-IR" dirty="0"/>
              <a:t>تمام مقادیر ستون </a:t>
            </a:r>
            <a:r>
              <a:rPr lang="en-US" dirty="0"/>
              <a:t>P#</a:t>
            </a:r>
            <a:r>
              <a:rPr lang="fa-IR" dirty="0"/>
              <a:t> از جدول </a:t>
            </a:r>
            <a:r>
              <a:rPr lang="en-US" dirty="0"/>
              <a:t>SP</a:t>
            </a:r>
            <a:r>
              <a:rPr lang="fa-IR" dirty="0"/>
              <a:t> را می دهد (حتی در صورت تکراری</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
        <p:nvSpPr>
          <p:cNvPr id="5" name="Rectangle 4"/>
          <p:cNvSpPr/>
          <p:nvPr/>
        </p:nvSpPr>
        <p:spPr>
          <a:xfrm>
            <a:off x="3657600" y="3385066"/>
            <a:ext cx="685800" cy="3416320"/>
          </a:xfrm>
          <a:prstGeom prst="rect">
            <a:avLst/>
          </a:prstGeom>
          <a:solidFill>
            <a:schemeClr val="accent1">
              <a:lumMod val="40000"/>
              <a:lumOff val="60000"/>
            </a:schemeClr>
          </a:solidFill>
        </p:spPr>
        <p:txBody>
          <a:bodyPr wrap="square">
            <a:spAutoFit/>
          </a:bodyPr>
          <a:lstStyle/>
          <a:p>
            <a:r>
              <a:rPr lang="en-US" dirty="0"/>
              <a:t>P1</a:t>
            </a:r>
            <a:endParaRPr lang="fa-IR" dirty="0"/>
          </a:p>
          <a:p>
            <a:r>
              <a:rPr lang="en-US" dirty="0"/>
              <a:t>P2</a:t>
            </a:r>
            <a:endParaRPr lang="fa-IR" dirty="0"/>
          </a:p>
          <a:p>
            <a:r>
              <a:rPr lang="en-US" dirty="0"/>
              <a:t>P3</a:t>
            </a:r>
            <a:endParaRPr lang="fa-IR" dirty="0"/>
          </a:p>
          <a:p>
            <a:r>
              <a:rPr lang="en-US" dirty="0"/>
              <a:t>P4</a:t>
            </a:r>
            <a:endParaRPr lang="fa-IR" dirty="0"/>
          </a:p>
          <a:p>
            <a:r>
              <a:rPr lang="en-US" dirty="0"/>
              <a:t>P5</a:t>
            </a:r>
            <a:endParaRPr lang="fa-IR" dirty="0"/>
          </a:p>
          <a:p>
            <a:r>
              <a:rPr lang="en-US" dirty="0"/>
              <a:t>P6</a:t>
            </a:r>
            <a:endParaRPr lang="fa-IR" dirty="0"/>
          </a:p>
          <a:p>
            <a:r>
              <a:rPr lang="en-US" dirty="0" smtClean="0"/>
              <a:t>P1</a:t>
            </a:r>
            <a:endParaRPr lang="fa-IR" dirty="0"/>
          </a:p>
          <a:p>
            <a:r>
              <a:rPr lang="en-US" dirty="0"/>
              <a:t>P2</a:t>
            </a:r>
            <a:endParaRPr lang="fa-IR" dirty="0"/>
          </a:p>
          <a:p>
            <a:r>
              <a:rPr lang="en-US" dirty="0"/>
              <a:t>P2</a:t>
            </a:r>
            <a:endParaRPr lang="fa-IR" dirty="0"/>
          </a:p>
          <a:p>
            <a:r>
              <a:rPr lang="en-US" dirty="0"/>
              <a:t>P2</a:t>
            </a:r>
            <a:endParaRPr lang="fa-IR" dirty="0"/>
          </a:p>
          <a:p>
            <a:r>
              <a:rPr lang="en-US" dirty="0"/>
              <a:t>P4</a:t>
            </a:r>
            <a:endParaRPr lang="fa-IR" dirty="0"/>
          </a:p>
          <a:p>
            <a:r>
              <a:rPr lang="en-US" dirty="0"/>
              <a:t>P5</a:t>
            </a:r>
            <a:endParaRPr lang="fa-IR" dirty="0"/>
          </a:p>
        </p:txBody>
      </p:sp>
      <p:sp>
        <p:nvSpPr>
          <p:cNvPr id="6" name="TextBox 5"/>
          <p:cNvSpPr txBox="1"/>
          <p:nvPr/>
        </p:nvSpPr>
        <p:spPr>
          <a:xfrm>
            <a:off x="4572000" y="3373398"/>
            <a:ext cx="840294" cy="369332"/>
          </a:xfrm>
          <a:prstGeom prst="rect">
            <a:avLst/>
          </a:prstGeom>
          <a:noFill/>
        </p:spPr>
        <p:txBody>
          <a:bodyPr wrap="none" rtlCol="0">
            <a:spAutoFit/>
          </a:bodyPr>
          <a:lstStyle/>
          <a:p>
            <a:pPr algn="r" rtl="1"/>
            <a:r>
              <a:rPr lang="fa-IR" dirty="0" smtClean="0"/>
              <a:t>خروجی:</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406897392"/>
              </p:ext>
            </p:extLst>
          </p:nvPr>
        </p:nvGraphicFramePr>
        <p:xfrm>
          <a:off x="381000" y="1147604"/>
          <a:ext cx="2011680" cy="4820920"/>
        </p:xfrm>
        <a:graphic>
          <a:graphicData uri="http://schemas.openxmlformats.org/drawingml/2006/table">
            <a:tbl>
              <a:tblPr firstRow="1" bandRow="1">
                <a:tableStyleId>{5C22544A-7EE6-4342-B048-85BDC9FD1C3A}</a:tableStyleId>
              </a:tblPr>
              <a:tblGrid>
                <a:gridCol w="640080"/>
                <a:gridCol w="640080"/>
                <a:gridCol w="73152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TextBox 8"/>
          <p:cNvSpPr txBox="1"/>
          <p:nvPr/>
        </p:nvSpPr>
        <p:spPr>
          <a:xfrm flipH="1">
            <a:off x="990600" y="635000"/>
            <a:ext cx="549454" cy="369332"/>
          </a:xfrm>
          <a:prstGeom prst="rect">
            <a:avLst/>
          </a:prstGeom>
          <a:noFill/>
        </p:spPr>
        <p:txBody>
          <a:bodyPr wrap="square" rtlCol="0">
            <a:spAutoFit/>
          </a:bodyPr>
          <a:lstStyle/>
          <a:p>
            <a:r>
              <a:rPr lang="en-US" dirty="0" smtClean="0"/>
              <a:t>SP</a:t>
            </a:r>
            <a:endParaRPr lang="en-US" dirty="0"/>
          </a:p>
        </p:txBody>
      </p:sp>
      <p:sp>
        <p:nvSpPr>
          <p:cNvPr id="10" name="Right Arrow 9"/>
          <p:cNvSpPr/>
          <p:nvPr/>
        </p:nvSpPr>
        <p:spPr>
          <a:xfrm>
            <a:off x="2743200" y="4267200"/>
            <a:ext cx="7620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2662103"/>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52800" y="533400"/>
            <a:ext cx="5257800" cy="5638800"/>
          </a:xfrm>
        </p:spPr>
        <p:txBody>
          <a:bodyPr>
            <a:normAutofit fontScale="92500" lnSpcReduction="10000"/>
          </a:bodyPr>
          <a:lstStyle/>
          <a:p>
            <a:pPr marL="0" indent="0">
              <a:buNone/>
            </a:pPr>
            <a:r>
              <a:rPr lang="fa-IR" b="1" u="sng" dirty="0"/>
              <a:t>مثال </a:t>
            </a:r>
            <a:r>
              <a:rPr lang="fa-IR" b="1" u="sng" dirty="0" smtClean="0"/>
              <a:t>14 </a:t>
            </a:r>
            <a:r>
              <a:rPr lang="fa-IR" b="1" u="sng" dirty="0"/>
              <a:t>: </a:t>
            </a:r>
            <a:endParaRPr lang="fa-IR" b="1" u="sng" dirty="0" smtClean="0"/>
          </a:p>
          <a:p>
            <a:r>
              <a:rPr lang="fa-IR" dirty="0" smtClean="0"/>
              <a:t>دستور </a:t>
            </a:r>
            <a:r>
              <a:rPr lang="fa-IR" dirty="0"/>
              <a:t>روبرو :</a:t>
            </a:r>
            <a:endParaRPr lang="en-US" dirty="0"/>
          </a:p>
          <a:p>
            <a:pPr marL="0" indent="0" algn="l" rtl="0">
              <a:buNone/>
            </a:pPr>
            <a:r>
              <a:rPr lang="en-US" dirty="0"/>
              <a:t>Select  Distinct  P#  </a:t>
            </a:r>
            <a:r>
              <a:rPr lang="en-US"/>
              <a:t>from  </a:t>
            </a:r>
            <a:r>
              <a:rPr lang="en-US" smtClean="0"/>
              <a:t>SP</a:t>
            </a:r>
          </a:p>
          <a:p>
            <a:pPr marL="0" indent="0" algn="l" rtl="0">
              <a:buNone/>
            </a:pPr>
            <a:endParaRPr lang="en-US" dirty="0"/>
          </a:p>
          <a:p>
            <a:r>
              <a:rPr lang="fa-IR" dirty="0" smtClean="0"/>
              <a:t>به </a:t>
            </a:r>
            <a:r>
              <a:rPr lang="fa-IR" dirty="0"/>
              <a:t>علت استفاده از </a:t>
            </a:r>
            <a:r>
              <a:rPr lang="en-US" dirty="0"/>
              <a:t>Distinct</a:t>
            </a:r>
            <a:r>
              <a:rPr lang="fa-IR" dirty="0"/>
              <a:t> مقادیر ستون </a:t>
            </a:r>
            <a:r>
              <a:rPr lang="en-US" dirty="0"/>
              <a:t>P#</a:t>
            </a:r>
            <a:r>
              <a:rPr lang="fa-IR" dirty="0"/>
              <a:t> از جدول </a:t>
            </a:r>
            <a:r>
              <a:rPr lang="en-US" dirty="0"/>
              <a:t>SP</a:t>
            </a:r>
            <a:r>
              <a:rPr lang="fa-IR" dirty="0"/>
              <a:t> را با حذف تکراری ها می </a:t>
            </a:r>
            <a:r>
              <a:rPr lang="fa-IR" dirty="0" smtClean="0"/>
              <a:t>دهد. </a:t>
            </a:r>
          </a:p>
          <a:p>
            <a:endParaRPr lang="fa-IR" dirty="0" smtClean="0"/>
          </a:p>
          <a:p>
            <a:pPr rtl="0"/>
            <a:endParaRPr lang="fa-IR" dirty="0"/>
          </a:p>
          <a:p>
            <a:pPr rtl="0"/>
            <a:endParaRPr lang="fa-IR" dirty="0" smtClean="0"/>
          </a:p>
          <a:p>
            <a:pPr rtl="0"/>
            <a:endParaRPr lang="fa-IR" dirty="0"/>
          </a:p>
          <a:p>
            <a:pPr rtl="0"/>
            <a:endParaRPr lang="fa-IR" dirty="0" smtClean="0"/>
          </a:p>
          <a:p>
            <a:endParaRPr lang="fa-IR" dirty="0"/>
          </a:p>
          <a:p>
            <a:r>
              <a:rPr lang="fa-IR" dirty="0" smtClean="0"/>
              <a:t>اگر </a:t>
            </a:r>
            <a:r>
              <a:rPr lang="fa-IR" dirty="0"/>
              <a:t>به جای </a:t>
            </a:r>
            <a:r>
              <a:rPr lang="en-US" dirty="0"/>
              <a:t>Distinct</a:t>
            </a:r>
            <a:r>
              <a:rPr lang="fa-IR" dirty="0"/>
              <a:t> از عبارت </a:t>
            </a:r>
            <a:r>
              <a:rPr lang="en-US" dirty="0"/>
              <a:t>ALL</a:t>
            </a:r>
            <a:r>
              <a:rPr lang="fa-IR" dirty="0"/>
              <a:t> استفاده شود آنگاه تکراری ها نوشته می </a:t>
            </a:r>
            <a:r>
              <a:rPr lang="fa-IR" dirty="0" smtClean="0"/>
              <a:t>شوند. (البته </a:t>
            </a:r>
            <a:r>
              <a:rPr lang="en-US" dirty="0"/>
              <a:t>ALL</a:t>
            </a:r>
            <a:r>
              <a:rPr lang="fa-IR" dirty="0"/>
              <a:t> حالت پیش فرض است)</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
        <p:nvSpPr>
          <p:cNvPr id="5" name="Rectangle 4"/>
          <p:cNvSpPr/>
          <p:nvPr/>
        </p:nvSpPr>
        <p:spPr>
          <a:xfrm>
            <a:off x="5410200" y="3346966"/>
            <a:ext cx="685800" cy="1754326"/>
          </a:xfrm>
          <a:prstGeom prst="rect">
            <a:avLst/>
          </a:prstGeom>
          <a:solidFill>
            <a:schemeClr val="accent1">
              <a:lumMod val="40000"/>
              <a:lumOff val="60000"/>
            </a:schemeClr>
          </a:solidFill>
        </p:spPr>
        <p:txBody>
          <a:bodyPr wrap="square">
            <a:spAutoFit/>
          </a:bodyPr>
          <a:lstStyle/>
          <a:p>
            <a:r>
              <a:rPr lang="en-US" dirty="0"/>
              <a:t>P1</a:t>
            </a:r>
            <a:endParaRPr lang="fa-IR" dirty="0"/>
          </a:p>
          <a:p>
            <a:r>
              <a:rPr lang="en-US" dirty="0"/>
              <a:t>P2</a:t>
            </a:r>
            <a:endParaRPr lang="fa-IR" dirty="0"/>
          </a:p>
          <a:p>
            <a:r>
              <a:rPr lang="en-US" dirty="0"/>
              <a:t>P3</a:t>
            </a:r>
            <a:endParaRPr lang="fa-IR" dirty="0"/>
          </a:p>
          <a:p>
            <a:r>
              <a:rPr lang="en-US" dirty="0"/>
              <a:t>P4</a:t>
            </a:r>
            <a:endParaRPr lang="fa-IR" dirty="0"/>
          </a:p>
          <a:p>
            <a:r>
              <a:rPr lang="en-US" dirty="0"/>
              <a:t>P5</a:t>
            </a:r>
            <a:endParaRPr lang="fa-IR" dirty="0"/>
          </a:p>
          <a:p>
            <a:r>
              <a:rPr lang="en-US" dirty="0" smtClean="0"/>
              <a:t>P6</a:t>
            </a:r>
            <a:endParaRPr lang="fa-IR" dirty="0"/>
          </a:p>
        </p:txBody>
      </p:sp>
      <p:sp>
        <p:nvSpPr>
          <p:cNvPr id="6" name="TextBox 5"/>
          <p:cNvSpPr txBox="1"/>
          <p:nvPr/>
        </p:nvSpPr>
        <p:spPr>
          <a:xfrm>
            <a:off x="5332953" y="2978666"/>
            <a:ext cx="840294" cy="369332"/>
          </a:xfrm>
          <a:prstGeom prst="rect">
            <a:avLst/>
          </a:prstGeom>
          <a:noFill/>
        </p:spPr>
        <p:txBody>
          <a:bodyPr wrap="none" rtlCol="0">
            <a:spAutoFit/>
          </a:bodyPr>
          <a:lstStyle/>
          <a:p>
            <a:pPr algn="r" rtl="1"/>
            <a:r>
              <a:rPr lang="fa-IR" dirty="0" smtClean="0"/>
              <a:t>خروجی:</a:t>
            </a:r>
            <a:endParaRPr lang="en-US" dirty="0"/>
          </a:p>
        </p:txBody>
      </p:sp>
      <p:sp>
        <p:nvSpPr>
          <p:cNvPr id="2" name="Right Arrow 1"/>
          <p:cNvSpPr/>
          <p:nvPr/>
        </p:nvSpPr>
        <p:spPr>
          <a:xfrm>
            <a:off x="4114800" y="3962400"/>
            <a:ext cx="8382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879991"/>
            <a:ext cx="2047875" cy="493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99531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460294" cy="2667000"/>
          </a:xfrm>
        </p:spPr>
        <p:txBody>
          <a:bodyPr>
            <a:normAutofit/>
          </a:bodyPr>
          <a:lstStyle/>
          <a:p>
            <a:pPr marL="0" indent="0">
              <a:buNone/>
            </a:pPr>
            <a:r>
              <a:rPr lang="fa-IR" b="1" u="sng" dirty="0"/>
              <a:t>مثال </a:t>
            </a:r>
            <a:r>
              <a:rPr lang="fa-IR" b="1" u="sng" dirty="0" smtClean="0"/>
              <a:t>15 </a:t>
            </a:r>
            <a:r>
              <a:rPr lang="fa-IR" b="1" u="sng" dirty="0"/>
              <a:t>: </a:t>
            </a:r>
            <a:endParaRPr lang="fa-IR" b="1" u="sng" dirty="0" smtClean="0"/>
          </a:p>
          <a:p>
            <a:r>
              <a:rPr lang="fa-IR" dirty="0" smtClean="0"/>
              <a:t>شماره </a:t>
            </a:r>
            <a:r>
              <a:rPr lang="fa-IR" dirty="0"/>
              <a:t>تمام قطعات و وزن هر یک را بر حسب گرم بدهید. فرض کنید </a:t>
            </a:r>
            <a:r>
              <a:rPr lang="fa-IR" dirty="0" smtClean="0"/>
              <a:t>وزن ها </a:t>
            </a:r>
            <a:r>
              <a:rPr lang="fa-IR" dirty="0"/>
              <a:t>بر حسب پوند در جدول </a:t>
            </a:r>
            <a:r>
              <a:rPr lang="en-US" dirty="0"/>
              <a:t>P</a:t>
            </a:r>
            <a:r>
              <a:rPr lang="fa-IR" dirty="0"/>
              <a:t> باشند.</a:t>
            </a:r>
            <a:endParaRPr lang="en-US" dirty="0"/>
          </a:p>
          <a:p>
            <a:pPr marL="0" indent="0" algn="l" rtl="0">
              <a:buNone/>
            </a:pPr>
            <a:r>
              <a:rPr lang="en-US" dirty="0"/>
              <a:t>Select   P#, ‘weight in gram = ‘ , WEIGHT </a:t>
            </a:r>
            <a:r>
              <a:rPr lang="en-US" dirty="0" smtClean="0"/>
              <a:t>× </a:t>
            </a:r>
            <a:r>
              <a:rPr lang="en-US" dirty="0"/>
              <a:t>454</a:t>
            </a:r>
          </a:p>
          <a:p>
            <a:pPr marL="0" indent="0" algn="l" rtl="0">
              <a:buNone/>
            </a:pPr>
            <a:r>
              <a:rPr lang="en-US" dirty="0"/>
              <a:t>From   </a:t>
            </a:r>
            <a:r>
              <a:rPr lang="en-US" dirty="0" smtClean="0"/>
              <a:t>P</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32</a:t>
            </a:fld>
            <a:endParaRPr lang="en-US"/>
          </a:p>
        </p:txBody>
      </p:sp>
      <p:sp>
        <p:nvSpPr>
          <p:cNvPr id="6" name="TextBox 5"/>
          <p:cNvSpPr txBox="1"/>
          <p:nvPr/>
        </p:nvSpPr>
        <p:spPr>
          <a:xfrm>
            <a:off x="8001000" y="3124200"/>
            <a:ext cx="840294" cy="369332"/>
          </a:xfrm>
          <a:prstGeom prst="rect">
            <a:avLst/>
          </a:prstGeom>
          <a:noFill/>
        </p:spPr>
        <p:txBody>
          <a:bodyPr wrap="none" rtlCol="0">
            <a:spAutoFit/>
          </a:bodyPr>
          <a:lstStyle/>
          <a:p>
            <a:pPr algn="r" rtl="1"/>
            <a:r>
              <a:rPr lang="fa-IR" dirty="0" smtClean="0"/>
              <a:t>خروجی:</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410125421"/>
              </p:ext>
            </p:extLst>
          </p:nvPr>
        </p:nvGraphicFramePr>
        <p:xfrm>
          <a:off x="4572000" y="3534926"/>
          <a:ext cx="4343400" cy="2595880"/>
        </p:xfrm>
        <a:graphic>
          <a:graphicData uri="http://schemas.openxmlformats.org/drawingml/2006/table">
            <a:tbl>
              <a:tblPr firstRow="1" bandRow="1">
                <a:tableStyleId>{5C22544A-7EE6-4342-B048-85BDC9FD1C3A}</a:tableStyleId>
              </a:tblPr>
              <a:tblGrid>
                <a:gridCol w="773668"/>
                <a:gridCol w="3569732"/>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Weight</a:t>
                      </a:r>
                      <a:r>
                        <a:rPr lang="en-US" baseline="0" dirty="0" smtClean="0"/>
                        <a:t> in gram = 5448</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Weight</a:t>
                      </a:r>
                      <a:r>
                        <a:rPr lang="en-US" baseline="0" dirty="0" smtClean="0"/>
                        <a:t> in gram = 7718</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Weight</a:t>
                      </a:r>
                      <a:r>
                        <a:rPr lang="en-US" baseline="0" dirty="0" smtClean="0"/>
                        <a:t> in gram = 7718</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Weight</a:t>
                      </a:r>
                      <a:r>
                        <a:rPr lang="en-US" baseline="0" dirty="0" smtClean="0"/>
                        <a:t> in gram = 6356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Weight</a:t>
                      </a:r>
                      <a:r>
                        <a:rPr lang="en-US" baseline="0" dirty="0" smtClean="0"/>
                        <a:t> in gram = 5448</a:t>
                      </a:r>
                      <a:endParaRPr lang="en-US"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Weight</a:t>
                      </a:r>
                      <a:r>
                        <a:rPr lang="en-US" baseline="0" dirty="0" smtClean="0"/>
                        <a:t> in gram = 8626</a:t>
                      </a:r>
                      <a:endParaRPr lang="en-US"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281700745"/>
              </p:ext>
            </p:extLst>
          </p:nvPr>
        </p:nvGraphicFramePr>
        <p:xfrm>
          <a:off x="228600" y="3455432"/>
          <a:ext cx="3603036" cy="2595880"/>
        </p:xfrm>
        <a:graphic>
          <a:graphicData uri="http://schemas.openxmlformats.org/drawingml/2006/table">
            <a:tbl>
              <a:tblPr firstRow="1" bandRow="1">
                <a:tableStyleId>{5C22544A-7EE6-4342-B048-85BDC9FD1C3A}</a:tableStyleId>
              </a:tblPr>
              <a:tblGrid>
                <a:gridCol w="457200"/>
                <a:gridCol w="859836"/>
                <a:gridCol w="822960"/>
                <a:gridCol w="914400"/>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Pname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color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Bolt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Green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Cam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TextBox 8"/>
          <p:cNvSpPr txBox="1"/>
          <p:nvPr/>
        </p:nvSpPr>
        <p:spPr>
          <a:xfrm>
            <a:off x="228600" y="3054866"/>
            <a:ext cx="312906" cy="369332"/>
          </a:xfrm>
          <a:prstGeom prst="rect">
            <a:avLst/>
          </a:prstGeom>
          <a:noFill/>
        </p:spPr>
        <p:txBody>
          <a:bodyPr wrap="none" rtlCol="0">
            <a:spAutoFit/>
          </a:bodyPr>
          <a:lstStyle/>
          <a:p>
            <a:r>
              <a:rPr lang="en-US" dirty="0" smtClean="0"/>
              <a:t>P</a:t>
            </a:r>
            <a:endParaRPr lang="en-US" dirty="0"/>
          </a:p>
        </p:txBody>
      </p:sp>
      <p:sp>
        <p:nvSpPr>
          <p:cNvPr id="2" name="Right Arrow 1"/>
          <p:cNvSpPr/>
          <p:nvPr/>
        </p:nvSpPr>
        <p:spPr>
          <a:xfrm>
            <a:off x="3962400" y="4648200"/>
            <a:ext cx="533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18508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971800"/>
            <a:ext cx="8686800" cy="3200400"/>
          </a:xfrm>
        </p:spPr>
        <p:txBody>
          <a:bodyPr>
            <a:normAutofit fontScale="92500" lnSpcReduction="10000"/>
          </a:bodyPr>
          <a:lstStyle/>
          <a:p>
            <a:pPr marL="0" indent="0">
              <a:buNone/>
            </a:pPr>
            <a:r>
              <a:rPr lang="fa-IR" b="1" u="sng" dirty="0"/>
              <a:t>مثال </a:t>
            </a:r>
            <a:r>
              <a:rPr lang="fa-IR" b="1" u="sng" dirty="0" smtClean="0"/>
              <a:t>1</a:t>
            </a:r>
            <a:r>
              <a:rPr lang="fa-IR" b="1" u="sng" dirty="0"/>
              <a:t>6</a:t>
            </a:r>
            <a:r>
              <a:rPr lang="fa-IR" b="1" u="sng" dirty="0" smtClean="0"/>
              <a:t> </a:t>
            </a:r>
            <a:r>
              <a:rPr lang="fa-IR" b="1" u="sng" dirty="0"/>
              <a:t>: </a:t>
            </a:r>
            <a:endParaRPr lang="fa-IR" b="1" u="sng" dirty="0" smtClean="0"/>
          </a:p>
          <a:p>
            <a:pPr marL="0" indent="0">
              <a:buNone/>
            </a:pPr>
            <a:r>
              <a:rPr lang="fa-IR" dirty="0" smtClean="0"/>
              <a:t>دستور </a:t>
            </a:r>
            <a:r>
              <a:rPr lang="fa-IR" dirty="0"/>
              <a:t>زیر کل جدول </a:t>
            </a:r>
            <a:r>
              <a:rPr lang="en-US" dirty="0"/>
              <a:t>S</a:t>
            </a:r>
            <a:r>
              <a:rPr lang="fa-IR" dirty="0"/>
              <a:t> را چاپ می کند:</a:t>
            </a:r>
            <a:endParaRPr lang="en-US" dirty="0"/>
          </a:p>
          <a:p>
            <a:pPr marL="0" indent="0" algn="l" rtl="0">
              <a:buNone/>
            </a:pPr>
            <a:r>
              <a:rPr lang="en-US" dirty="0"/>
              <a:t>Select   *</a:t>
            </a:r>
          </a:p>
          <a:p>
            <a:pPr marL="0" indent="0" algn="l" rtl="0">
              <a:buNone/>
            </a:pPr>
            <a:r>
              <a:rPr lang="en-US" dirty="0"/>
              <a:t>From   </a:t>
            </a:r>
            <a:r>
              <a:rPr lang="en-US" dirty="0" smtClean="0"/>
              <a:t>S</a:t>
            </a:r>
            <a:endParaRPr lang="fa-IR" dirty="0" smtClean="0"/>
          </a:p>
          <a:p>
            <a:pPr marL="0" indent="0" algn="l" rtl="0">
              <a:buNone/>
            </a:pPr>
            <a:endParaRPr lang="en-US" dirty="0"/>
          </a:p>
          <a:p>
            <a:r>
              <a:rPr lang="fa-IR" dirty="0"/>
              <a:t>وجود * به معنای تمام </a:t>
            </a:r>
            <a:r>
              <a:rPr lang="fa-IR" dirty="0" smtClean="0"/>
              <a:t>ستون ها </a:t>
            </a:r>
            <a:r>
              <a:rPr lang="fa-IR" dirty="0"/>
              <a:t>می باشد</a:t>
            </a:r>
            <a:r>
              <a:rPr lang="fa-IR" dirty="0" smtClean="0"/>
              <a:t>. دستور </a:t>
            </a:r>
            <a:r>
              <a:rPr lang="fa-IR" dirty="0"/>
              <a:t>فوق معادل دستور زیر است </a:t>
            </a:r>
            <a:r>
              <a:rPr lang="fa-IR" dirty="0" smtClean="0"/>
              <a:t>:</a:t>
            </a:r>
          </a:p>
          <a:p>
            <a:endParaRPr lang="en-US" dirty="0"/>
          </a:p>
          <a:p>
            <a:pPr marL="0" indent="0" algn="l" rtl="0">
              <a:buNone/>
            </a:pPr>
            <a:r>
              <a:rPr lang="en-US" dirty="0"/>
              <a:t>Select   S#, </a:t>
            </a:r>
            <a:r>
              <a:rPr lang="en-US" dirty="0" err="1"/>
              <a:t>Sname</a:t>
            </a:r>
            <a:r>
              <a:rPr lang="en-US" dirty="0"/>
              <a:t>, status, city   form    </a:t>
            </a:r>
            <a:r>
              <a:rPr lang="en-US" dirty="0" smtClean="0"/>
              <a:t>S</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val="229408"/>
              </p:ext>
            </p:extLst>
          </p:nvPr>
        </p:nvGraphicFramePr>
        <p:xfrm>
          <a:off x="54312" y="533400"/>
          <a:ext cx="4038600" cy="2225040"/>
        </p:xfrm>
        <a:graphic>
          <a:graphicData uri="http://schemas.openxmlformats.org/drawingml/2006/table">
            <a:tbl>
              <a:tblPr firstRow="1" bandRow="1">
                <a:tableStyleId>{5C22544A-7EE6-4342-B048-85BDC9FD1C3A}</a:tableStyleId>
              </a:tblPr>
              <a:tblGrid>
                <a:gridCol w="890868"/>
                <a:gridCol w="890868"/>
                <a:gridCol w="1128432"/>
                <a:gridCol w="1128432"/>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TextBox 8"/>
          <p:cNvSpPr txBox="1"/>
          <p:nvPr/>
        </p:nvSpPr>
        <p:spPr>
          <a:xfrm>
            <a:off x="152400" y="120134"/>
            <a:ext cx="312906" cy="369332"/>
          </a:xfrm>
          <a:prstGeom prst="rect">
            <a:avLst/>
          </a:prstGeom>
          <a:noFill/>
        </p:spPr>
        <p:txBody>
          <a:bodyPr wrap="none" rtlCol="0">
            <a:spAutoFit/>
          </a:bodyPr>
          <a:lstStyle/>
          <a:p>
            <a:r>
              <a:rPr lang="en-US" dirty="0" smtClean="0"/>
              <a:t>S</a:t>
            </a:r>
            <a:endParaRPr lang="en-US" dirty="0"/>
          </a:p>
        </p:txBody>
      </p:sp>
    </p:spTree>
    <p:extLst>
      <p:ext uri="{BB962C8B-B14F-4D97-AF65-F5344CB8AC3E}">
        <p14:creationId xmlns:p14="http://schemas.microsoft.com/office/powerpoint/2010/main" val="3140314396"/>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971800"/>
            <a:ext cx="8686800" cy="3124200"/>
          </a:xfrm>
        </p:spPr>
        <p:txBody>
          <a:bodyPr>
            <a:normAutofit fontScale="92500"/>
          </a:bodyPr>
          <a:lstStyle/>
          <a:p>
            <a:pPr marL="0" indent="0">
              <a:buNone/>
            </a:pPr>
            <a:r>
              <a:rPr lang="fa-IR" b="1" u="sng" dirty="0"/>
              <a:t>مثال </a:t>
            </a:r>
            <a:r>
              <a:rPr lang="fa-IR" b="1" u="sng" dirty="0" smtClean="0"/>
              <a:t>17 </a:t>
            </a:r>
            <a:r>
              <a:rPr lang="fa-IR" b="1" u="sng" dirty="0"/>
              <a:t>: </a:t>
            </a:r>
            <a:endParaRPr lang="fa-IR" b="1" u="sng" dirty="0" smtClean="0"/>
          </a:p>
          <a:p>
            <a:pPr marL="0" indent="0">
              <a:buNone/>
            </a:pPr>
            <a:r>
              <a:rPr lang="fa-IR" b="1" dirty="0">
                <a:solidFill>
                  <a:schemeClr val="accent1">
                    <a:lumMod val="50000"/>
                  </a:schemeClr>
                </a:solidFill>
              </a:rPr>
              <a:t>شماره تهیه کنندگانی را بیابید که ساکن </a:t>
            </a:r>
            <a:r>
              <a:rPr lang="en-US" b="1" dirty="0">
                <a:solidFill>
                  <a:schemeClr val="accent1">
                    <a:lumMod val="50000"/>
                  </a:schemeClr>
                </a:solidFill>
              </a:rPr>
              <a:t>C2</a:t>
            </a:r>
            <a:r>
              <a:rPr lang="fa-IR" b="1" dirty="0">
                <a:solidFill>
                  <a:schemeClr val="accent1">
                    <a:lumMod val="50000"/>
                  </a:schemeClr>
                </a:solidFill>
              </a:rPr>
              <a:t> بوده و وضعیت </a:t>
            </a:r>
            <a:r>
              <a:rPr lang="fa-IR" b="1" dirty="0" smtClean="0">
                <a:solidFill>
                  <a:schemeClr val="accent1">
                    <a:lumMod val="50000"/>
                  </a:schemeClr>
                </a:solidFill>
              </a:rPr>
              <a:t>آن ها </a:t>
            </a:r>
            <a:r>
              <a:rPr lang="fa-IR" b="1" dirty="0">
                <a:solidFill>
                  <a:schemeClr val="accent1">
                    <a:lumMod val="50000"/>
                  </a:schemeClr>
                </a:solidFill>
              </a:rPr>
              <a:t>از 20 </a:t>
            </a:r>
            <a:r>
              <a:rPr lang="fa-IR" b="1" dirty="0" smtClean="0">
                <a:solidFill>
                  <a:schemeClr val="accent1">
                    <a:lumMod val="50000"/>
                  </a:schemeClr>
                </a:solidFill>
              </a:rPr>
              <a:t>بیش تر </a:t>
            </a:r>
            <a:r>
              <a:rPr lang="fa-IR" b="1" dirty="0">
                <a:solidFill>
                  <a:schemeClr val="accent1">
                    <a:lumMod val="50000"/>
                  </a:schemeClr>
                </a:solidFill>
              </a:rPr>
              <a:t>باشد</a:t>
            </a:r>
            <a:r>
              <a:rPr lang="fa-IR" b="1" dirty="0" smtClean="0">
                <a:solidFill>
                  <a:schemeClr val="accent1">
                    <a:lumMod val="50000"/>
                  </a:schemeClr>
                </a:solidFill>
              </a:rPr>
              <a:t>:</a:t>
            </a:r>
          </a:p>
          <a:p>
            <a:pPr marL="0" indent="0">
              <a:buNone/>
            </a:pPr>
            <a:endParaRPr lang="en-US" dirty="0"/>
          </a:p>
          <a:p>
            <a:pPr marL="0" indent="0" algn="l" rtl="0">
              <a:buNone/>
            </a:pPr>
            <a:r>
              <a:rPr lang="en-US" dirty="0" smtClean="0"/>
              <a:t>Select   </a:t>
            </a:r>
            <a:r>
              <a:rPr lang="en-US" dirty="0"/>
              <a:t>S#</a:t>
            </a:r>
          </a:p>
          <a:p>
            <a:pPr marL="0" indent="0" algn="l" rtl="0">
              <a:buNone/>
            </a:pPr>
            <a:r>
              <a:rPr lang="en-US" dirty="0"/>
              <a:t>From    S</a:t>
            </a:r>
          </a:p>
          <a:p>
            <a:pPr marL="0" indent="0" algn="l" rtl="0">
              <a:buNone/>
            </a:pPr>
            <a:r>
              <a:rPr lang="en-US" dirty="0"/>
              <a:t>Where   city = ‘C2’    AND   status &gt; 20</a:t>
            </a:r>
          </a:p>
          <a:p>
            <a:pPr marL="0" indent="0">
              <a:buNone/>
            </a:pPr>
            <a:r>
              <a:rPr lang="fa-IR" dirty="0"/>
              <a:t>خروجی :</a:t>
            </a:r>
            <a:endParaRPr lang="en-US" dirty="0"/>
          </a:p>
          <a:p>
            <a:pPr rtl="0"/>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525334144"/>
              </p:ext>
            </p:extLst>
          </p:nvPr>
        </p:nvGraphicFramePr>
        <p:xfrm>
          <a:off x="7086600" y="5410200"/>
          <a:ext cx="685800" cy="741680"/>
        </p:xfrm>
        <a:graphic>
          <a:graphicData uri="http://schemas.openxmlformats.org/drawingml/2006/table">
            <a:tbl>
              <a:tblPr firstRow="1" bandRow="1">
                <a:tableStyleId>{5C22544A-7EE6-4342-B048-85BDC9FD1C3A}</a:tableStyleId>
              </a:tblPr>
              <a:tblGrid>
                <a:gridCol w="68580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29408"/>
              </p:ext>
            </p:extLst>
          </p:nvPr>
        </p:nvGraphicFramePr>
        <p:xfrm>
          <a:off x="54312" y="533400"/>
          <a:ext cx="4038600" cy="2225040"/>
        </p:xfrm>
        <a:graphic>
          <a:graphicData uri="http://schemas.openxmlformats.org/drawingml/2006/table">
            <a:tbl>
              <a:tblPr firstRow="1" bandRow="1">
                <a:tableStyleId>{5C22544A-7EE6-4342-B048-85BDC9FD1C3A}</a:tableStyleId>
              </a:tblPr>
              <a:tblGrid>
                <a:gridCol w="890868"/>
                <a:gridCol w="890868"/>
                <a:gridCol w="1128432"/>
                <a:gridCol w="1128432"/>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4" name="TextBox 13"/>
          <p:cNvSpPr txBox="1"/>
          <p:nvPr/>
        </p:nvSpPr>
        <p:spPr>
          <a:xfrm>
            <a:off x="152400" y="120134"/>
            <a:ext cx="312906" cy="369332"/>
          </a:xfrm>
          <a:prstGeom prst="rect">
            <a:avLst/>
          </a:prstGeom>
          <a:noFill/>
        </p:spPr>
        <p:txBody>
          <a:bodyPr wrap="none" rtlCol="0">
            <a:spAutoFit/>
          </a:bodyPr>
          <a:lstStyle/>
          <a:p>
            <a:r>
              <a:rPr lang="en-US" dirty="0" smtClean="0"/>
              <a:t>S</a:t>
            </a:r>
            <a:endParaRPr lang="en-US" dirty="0"/>
          </a:p>
        </p:txBody>
      </p:sp>
    </p:spTree>
    <p:extLst>
      <p:ext uri="{BB962C8B-B14F-4D97-AF65-F5344CB8AC3E}">
        <p14:creationId xmlns:p14="http://schemas.microsoft.com/office/powerpoint/2010/main" val="243254556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0" dur="500"/>
                                        <p:tgtEl>
                                          <p:spTgt spid="3">
                                            <p:txEl>
                                              <p:pRg st="4" end="4"/>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3" dur="500"/>
                                        <p:tgtEl>
                                          <p:spTgt spid="3">
                                            <p:txEl>
                                              <p:pRg st="5" end="5"/>
                                            </p:txEl>
                                          </p:spTgt>
                                        </p:tgtEl>
                                      </p:cBhvr>
                                    </p:animEffect>
                                  </p:childTnLst>
                                </p:cTn>
                              </p:par>
                            </p:childTnLst>
                          </p:cTn>
                        </p:par>
                        <p:par>
                          <p:cTn id="14" fill="hold">
                            <p:stCondLst>
                              <p:cond delay="500"/>
                            </p:stCondLst>
                            <p:childTnLst>
                              <p:par>
                                <p:cTn id="15" presetID="14" presetClass="entr" presetSubtype="10" fill="hold" nodeType="after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7" dur="500"/>
                                        <p:tgtEl>
                                          <p:spTgt spid="3">
                                            <p:txEl>
                                              <p:pRg st="6" end="6"/>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438400"/>
            <a:ext cx="8686800" cy="3505200"/>
          </a:xfrm>
        </p:spPr>
        <p:txBody>
          <a:bodyPr>
            <a:normAutofit/>
          </a:bodyPr>
          <a:lstStyle/>
          <a:p>
            <a:pPr marL="0" indent="0">
              <a:buNone/>
            </a:pPr>
            <a:r>
              <a:rPr lang="fa-IR" b="1" u="sng" dirty="0"/>
              <a:t>مثال </a:t>
            </a:r>
            <a:r>
              <a:rPr lang="fa-IR" b="1" u="sng" dirty="0" smtClean="0"/>
              <a:t>18 </a:t>
            </a:r>
            <a:r>
              <a:rPr lang="fa-IR" b="1" u="sng" dirty="0"/>
              <a:t>: </a:t>
            </a:r>
            <a:endParaRPr lang="fa-IR" b="1" u="sng" dirty="0" smtClean="0"/>
          </a:p>
          <a:p>
            <a:pPr marL="0" indent="0">
              <a:buNone/>
            </a:pPr>
            <a:r>
              <a:rPr lang="fa-IR" dirty="0"/>
              <a:t>شماره و وضعیت تهیه کنندگان ساکن </a:t>
            </a:r>
            <a:r>
              <a:rPr lang="en-US" dirty="0"/>
              <a:t>C2 </a:t>
            </a:r>
            <a:r>
              <a:rPr lang="fa-IR" dirty="0"/>
              <a:t>را بر اساس نظم نزولی مقادیر وضعیت بدهید.</a:t>
            </a:r>
            <a:endParaRPr lang="en-US" dirty="0"/>
          </a:p>
          <a:p>
            <a:pPr marL="0" indent="0" algn="l" rtl="0">
              <a:buNone/>
            </a:pPr>
            <a:r>
              <a:rPr lang="en-US" dirty="0"/>
              <a:t>Select   S#, status</a:t>
            </a:r>
          </a:p>
          <a:p>
            <a:pPr marL="0" indent="0" algn="l" rtl="0">
              <a:buNone/>
            </a:pPr>
            <a:r>
              <a:rPr lang="en-US" dirty="0"/>
              <a:t>From   S</a:t>
            </a:r>
          </a:p>
          <a:p>
            <a:pPr marL="0" indent="0" algn="l" rtl="0">
              <a:buNone/>
            </a:pPr>
            <a:r>
              <a:rPr lang="en-US" dirty="0"/>
              <a:t>Where  city = ‘C2’</a:t>
            </a:r>
          </a:p>
          <a:p>
            <a:pPr marL="0" indent="0" algn="l" rtl="0">
              <a:buNone/>
            </a:pPr>
            <a:r>
              <a:rPr lang="en-US" dirty="0"/>
              <a:t>Order by   status   DESC</a:t>
            </a:r>
          </a:p>
          <a:p>
            <a:pPr rtl="0"/>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232168305"/>
              </p:ext>
            </p:extLst>
          </p:nvPr>
        </p:nvGraphicFramePr>
        <p:xfrm>
          <a:off x="54312" y="533400"/>
          <a:ext cx="4038600" cy="2225040"/>
        </p:xfrm>
        <a:graphic>
          <a:graphicData uri="http://schemas.openxmlformats.org/drawingml/2006/table">
            <a:tbl>
              <a:tblPr firstRow="1" bandRow="1">
                <a:tableStyleId>{5C22544A-7EE6-4342-B048-85BDC9FD1C3A}</a:tableStyleId>
              </a:tblPr>
              <a:tblGrid>
                <a:gridCol w="890868"/>
                <a:gridCol w="890868"/>
                <a:gridCol w="1128432"/>
                <a:gridCol w="1128432"/>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a:off x="152400" y="120134"/>
            <a:ext cx="312906" cy="369332"/>
          </a:xfrm>
          <a:prstGeom prst="rect">
            <a:avLst/>
          </a:prstGeom>
          <a:noFill/>
        </p:spPr>
        <p:txBody>
          <a:bodyPr wrap="none" rtlCol="0">
            <a:spAutoFit/>
          </a:bodyPr>
          <a:lstStyle/>
          <a:p>
            <a:r>
              <a:rPr lang="en-US" dirty="0" smtClean="0"/>
              <a:t>S</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564172446"/>
              </p:ext>
            </p:extLst>
          </p:nvPr>
        </p:nvGraphicFramePr>
        <p:xfrm>
          <a:off x="5948867" y="4495800"/>
          <a:ext cx="1781736" cy="1483360"/>
        </p:xfrm>
        <a:graphic>
          <a:graphicData uri="http://schemas.openxmlformats.org/drawingml/2006/table">
            <a:tbl>
              <a:tblPr firstRow="1" bandRow="1">
                <a:tableStyleId>{5C22544A-7EE6-4342-B048-85BDC9FD1C3A}</a:tableStyleId>
              </a:tblPr>
              <a:tblGrid>
                <a:gridCol w="890868"/>
                <a:gridCol w="890868"/>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7" name="Rectangle 6"/>
          <p:cNvSpPr/>
          <p:nvPr/>
        </p:nvSpPr>
        <p:spPr>
          <a:xfrm>
            <a:off x="6858000" y="4038600"/>
            <a:ext cx="898003" cy="369332"/>
          </a:xfrm>
          <a:prstGeom prst="rect">
            <a:avLst/>
          </a:prstGeom>
        </p:spPr>
        <p:txBody>
          <a:bodyPr wrap="none">
            <a:spAutoFit/>
          </a:bodyPr>
          <a:lstStyle/>
          <a:p>
            <a:r>
              <a:rPr lang="fa-IR" dirty="0"/>
              <a:t>خروجی :</a:t>
            </a:r>
            <a:endParaRPr lang="en-US" dirty="0"/>
          </a:p>
        </p:txBody>
      </p:sp>
    </p:spTree>
    <p:extLst>
      <p:ext uri="{BB962C8B-B14F-4D97-AF65-F5344CB8AC3E}">
        <p14:creationId xmlns:p14="http://schemas.microsoft.com/office/powerpoint/2010/main" val="421826713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971800"/>
            <a:ext cx="8686800" cy="2971800"/>
          </a:xfrm>
        </p:spPr>
        <p:txBody>
          <a:bodyPr>
            <a:normAutofit/>
          </a:bodyPr>
          <a:lstStyle/>
          <a:p>
            <a:r>
              <a:rPr lang="fa-IR" dirty="0"/>
              <a:t>تذکر: ستون جلوی </a:t>
            </a:r>
            <a:r>
              <a:rPr lang="en-US" dirty="0"/>
              <a:t>order</a:t>
            </a:r>
            <a:r>
              <a:rPr lang="fa-IR" dirty="0"/>
              <a:t> باید نام ستونی از جدول جواب باشد، پس دستور زیر غلط است:</a:t>
            </a:r>
            <a:endParaRPr lang="en-US" dirty="0"/>
          </a:p>
          <a:p>
            <a:pPr marL="0" indent="0" algn="l" rtl="0">
              <a:buNone/>
            </a:pPr>
            <a:r>
              <a:rPr lang="en-US" dirty="0"/>
              <a:t>Select   </a:t>
            </a:r>
            <a:r>
              <a:rPr lang="en-US" dirty="0">
                <a:solidFill>
                  <a:srgbClr val="FF0000"/>
                </a:solidFill>
              </a:rPr>
              <a:t>S#</a:t>
            </a:r>
            <a:r>
              <a:rPr lang="en-US" dirty="0"/>
              <a:t>  </a:t>
            </a:r>
            <a:endParaRPr lang="en-US" dirty="0" smtClean="0"/>
          </a:p>
          <a:p>
            <a:pPr marL="0" indent="0" algn="l" rtl="0">
              <a:buNone/>
            </a:pPr>
            <a:r>
              <a:rPr lang="en-US" dirty="0" smtClean="0"/>
              <a:t> </a:t>
            </a:r>
            <a:r>
              <a:rPr lang="en-US" dirty="0"/>
              <a:t>from   S  </a:t>
            </a:r>
            <a:endParaRPr lang="en-US" dirty="0" smtClean="0"/>
          </a:p>
          <a:p>
            <a:pPr marL="0" indent="0" algn="l" rtl="0">
              <a:buNone/>
            </a:pPr>
            <a:r>
              <a:rPr lang="en-US" dirty="0" smtClean="0"/>
              <a:t> </a:t>
            </a:r>
            <a:r>
              <a:rPr lang="en-US" dirty="0"/>
              <a:t>order by  </a:t>
            </a:r>
            <a:r>
              <a:rPr lang="en-US" dirty="0">
                <a:solidFill>
                  <a:srgbClr val="FF0000"/>
                </a:solidFill>
              </a:rPr>
              <a:t>city</a:t>
            </a:r>
            <a:r>
              <a:rPr lang="en-US" dirty="0"/>
              <a:t> ⇒ </a:t>
            </a:r>
            <a:r>
              <a:rPr lang="fa-IR" dirty="0"/>
              <a:t>غلط</a:t>
            </a:r>
            <a:endParaRPr lang="en-US" dirty="0"/>
          </a:p>
          <a:p>
            <a:pPr rtl="0"/>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97404881"/>
              </p:ext>
            </p:extLst>
          </p:nvPr>
        </p:nvGraphicFramePr>
        <p:xfrm>
          <a:off x="54312" y="533400"/>
          <a:ext cx="4038600" cy="2225040"/>
        </p:xfrm>
        <a:graphic>
          <a:graphicData uri="http://schemas.openxmlformats.org/drawingml/2006/table">
            <a:tbl>
              <a:tblPr firstRow="1" bandRow="1">
                <a:tableStyleId>{5C22544A-7EE6-4342-B048-85BDC9FD1C3A}</a:tableStyleId>
              </a:tblPr>
              <a:tblGrid>
                <a:gridCol w="890868"/>
                <a:gridCol w="890868"/>
                <a:gridCol w="1128432"/>
                <a:gridCol w="1128432"/>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a:off x="152400" y="120134"/>
            <a:ext cx="312906" cy="369332"/>
          </a:xfrm>
          <a:prstGeom prst="rect">
            <a:avLst/>
          </a:prstGeom>
          <a:noFill/>
        </p:spPr>
        <p:txBody>
          <a:bodyPr wrap="none" rtlCol="0">
            <a:spAutoFit/>
          </a:bodyPr>
          <a:lstStyle/>
          <a:p>
            <a:r>
              <a:rPr lang="en-US" dirty="0" smtClean="0"/>
              <a:t>S</a:t>
            </a:r>
            <a:endParaRPr lang="en-US" dirty="0"/>
          </a:p>
        </p:txBody>
      </p:sp>
    </p:spTree>
    <p:extLst>
      <p:ext uri="{BB962C8B-B14F-4D97-AF65-F5344CB8AC3E}">
        <p14:creationId xmlns:p14="http://schemas.microsoft.com/office/powerpoint/2010/main" val="160086312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3800" y="533400"/>
            <a:ext cx="5105400" cy="3276600"/>
          </a:xfrm>
        </p:spPr>
        <p:txBody>
          <a:bodyPr>
            <a:normAutofit/>
          </a:bodyPr>
          <a:lstStyle/>
          <a:p>
            <a:pPr marL="0" indent="0">
              <a:buNone/>
            </a:pPr>
            <a:r>
              <a:rPr lang="fa-IR" b="1" u="sng" dirty="0"/>
              <a:t>تذکر: </a:t>
            </a:r>
            <a:endParaRPr lang="en-US" b="1" u="sng" dirty="0" smtClean="0"/>
          </a:p>
          <a:p>
            <a:r>
              <a:rPr lang="fa-IR" dirty="0" smtClean="0"/>
              <a:t>در دستور </a:t>
            </a:r>
            <a:r>
              <a:rPr lang="en-US" dirty="0" smtClean="0"/>
              <a:t>order by</a:t>
            </a:r>
            <a:r>
              <a:rPr lang="fa-IR" dirty="0" smtClean="0"/>
              <a:t> می </a:t>
            </a:r>
            <a:r>
              <a:rPr lang="fa-IR" dirty="0"/>
              <a:t>توان به جای نام ستون، شماره ستون را نوشت. </a:t>
            </a:r>
            <a:endParaRPr lang="fa-IR" dirty="0" smtClean="0"/>
          </a:p>
          <a:p>
            <a:endParaRPr lang="fa-IR" dirty="0"/>
          </a:p>
          <a:p>
            <a:r>
              <a:rPr lang="fa-IR" dirty="0" smtClean="0"/>
              <a:t>ستون</a:t>
            </a:r>
            <a:r>
              <a:rPr lang="en-US" dirty="0" smtClean="0"/>
              <a:t> </a:t>
            </a:r>
            <a:r>
              <a:rPr lang="fa-IR" dirty="0"/>
              <a:t>ها از چپ به راست از یک شماره گذاری می شوند. این کار امکان می دهد تا نتیجه پرس و جو بر اساس مقادیر یک ستون محاسبه شده که فاقد اسم است، منظم گردد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
        <p:nvSpPr>
          <p:cNvPr id="5" name="Rectangle 4"/>
          <p:cNvSpPr/>
          <p:nvPr/>
        </p:nvSpPr>
        <p:spPr>
          <a:xfrm>
            <a:off x="914400" y="4692155"/>
            <a:ext cx="2971800" cy="1354217"/>
          </a:xfrm>
          <a:prstGeom prst="rect">
            <a:avLst/>
          </a:prstGeom>
          <a:solidFill>
            <a:schemeClr val="accent1">
              <a:lumMod val="20000"/>
              <a:lumOff val="80000"/>
            </a:schemeClr>
          </a:solidFill>
          <a:ln>
            <a:solidFill>
              <a:schemeClr val="accent1">
                <a:lumMod val="50000"/>
              </a:schemeClr>
            </a:solidFill>
          </a:ln>
        </p:spPr>
        <p:txBody>
          <a:bodyPr wrap="square">
            <a:spAutoFit/>
          </a:bodyPr>
          <a:lstStyle/>
          <a:p>
            <a:r>
              <a:rPr lang="en-US" dirty="0"/>
              <a:t>Select   S#, status</a:t>
            </a:r>
          </a:p>
          <a:p>
            <a:r>
              <a:rPr lang="en-US" dirty="0"/>
              <a:t>From   S</a:t>
            </a:r>
          </a:p>
          <a:p>
            <a:r>
              <a:rPr lang="en-US" dirty="0"/>
              <a:t>Where  city = ‘C2’</a:t>
            </a:r>
          </a:p>
          <a:p>
            <a:r>
              <a:rPr lang="en-US" dirty="0"/>
              <a:t>Order by   </a:t>
            </a:r>
            <a:r>
              <a:rPr lang="en-US" sz="2800" b="1" dirty="0"/>
              <a:t>status</a:t>
            </a:r>
            <a:r>
              <a:rPr lang="en-US" dirty="0"/>
              <a:t>   DESC</a:t>
            </a:r>
          </a:p>
        </p:txBody>
      </p:sp>
      <p:sp>
        <p:nvSpPr>
          <p:cNvPr id="6" name="Rectangle 5"/>
          <p:cNvSpPr/>
          <p:nvPr/>
        </p:nvSpPr>
        <p:spPr>
          <a:xfrm>
            <a:off x="4800600" y="4692155"/>
            <a:ext cx="3124200" cy="1354217"/>
          </a:xfrm>
          <a:prstGeom prst="rect">
            <a:avLst/>
          </a:prstGeom>
          <a:solidFill>
            <a:schemeClr val="accent1">
              <a:lumMod val="20000"/>
              <a:lumOff val="80000"/>
            </a:schemeClr>
          </a:solidFill>
          <a:ln>
            <a:solidFill>
              <a:schemeClr val="accent1">
                <a:lumMod val="50000"/>
              </a:schemeClr>
            </a:solidFill>
          </a:ln>
        </p:spPr>
        <p:txBody>
          <a:bodyPr wrap="square">
            <a:spAutoFit/>
          </a:bodyPr>
          <a:lstStyle/>
          <a:p>
            <a:r>
              <a:rPr lang="en-US" dirty="0"/>
              <a:t>Select   S#, status</a:t>
            </a:r>
          </a:p>
          <a:p>
            <a:r>
              <a:rPr lang="en-US" dirty="0"/>
              <a:t>From   S</a:t>
            </a:r>
          </a:p>
          <a:p>
            <a:r>
              <a:rPr lang="en-US" dirty="0"/>
              <a:t>Where  city = ‘C2’</a:t>
            </a:r>
          </a:p>
          <a:p>
            <a:r>
              <a:rPr lang="en-US" dirty="0"/>
              <a:t>Order by   </a:t>
            </a:r>
            <a:r>
              <a:rPr lang="fa-IR" sz="2800" b="1" dirty="0" smtClean="0"/>
              <a:t>2</a:t>
            </a:r>
            <a:r>
              <a:rPr lang="en-US" dirty="0" smtClean="0"/>
              <a:t>   </a:t>
            </a:r>
            <a:r>
              <a:rPr lang="en-US" dirty="0"/>
              <a:t>DESC</a:t>
            </a:r>
          </a:p>
        </p:txBody>
      </p:sp>
      <p:graphicFrame>
        <p:nvGraphicFramePr>
          <p:cNvPr id="7" name="Table 6"/>
          <p:cNvGraphicFramePr>
            <a:graphicFrameLocks noGrp="1"/>
          </p:cNvGraphicFramePr>
          <p:nvPr>
            <p:extLst>
              <p:ext uri="{D42A27DB-BD31-4B8C-83A1-F6EECF244321}">
                <p14:modId xmlns:p14="http://schemas.microsoft.com/office/powerpoint/2010/main" val="3517510670"/>
              </p:ext>
            </p:extLst>
          </p:nvPr>
        </p:nvGraphicFramePr>
        <p:xfrm>
          <a:off x="381093" y="914400"/>
          <a:ext cx="2811108" cy="2199640"/>
        </p:xfrm>
        <a:graphic>
          <a:graphicData uri="http://schemas.openxmlformats.org/drawingml/2006/table">
            <a:tbl>
              <a:tblPr firstRow="1" bandRow="1">
                <a:tableStyleId>{5C22544A-7EE6-4342-B048-85BDC9FD1C3A}</a:tableStyleId>
              </a:tblPr>
              <a:tblGrid>
                <a:gridCol w="457200"/>
                <a:gridCol w="890868"/>
                <a:gridCol w="822960"/>
                <a:gridCol w="64008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27432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TextBox 7"/>
          <p:cNvSpPr txBox="1"/>
          <p:nvPr/>
        </p:nvSpPr>
        <p:spPr>
          <a:xfrm>
            <a:off x="1630194" y="533400"/>
            <a:ext cx="312906" cy="369332"/>
          </a:xfrm>
          <a:prstGeom prst="rect">
            <a:avLst/>
          </a:prstGeom>
          <a:noFill/>
        </p:spPr>
        <p:txBody>
          <a:bodyPr wrap="none" rtlCol="0">
            <a:spAutoFit/>
          </a:bodyPr>
          <a:lstStyle/>
          <a:p>
            <a:r>
              <a:rPr lang="en-US" dirty="0" smtClean="0"/>
              <a:t>S</a:t>
            </a:r>
            <a:endParaRPr lang="en-US" dirty="0"/>
          </a:p>
        </p:txBody>
      </p:sp>
      <p:sp>
        <p:nvSpPr>
          <p:cNvPr id="9" name="TextBox 8"/>
          <p:cNvSpPr txBox="1"/>
          <p:nvPr/>
        </p:nvSpPr>
        <p:spPr>
          <a:xfrm>
            <a:off x="4191000" y="5122059"/>
            <a:ext cx="447558" cy="646331"/>
          </a:xfrm>
          <a:prstGeom prst="rect">
            <a:avLst/>
          </a:prstGeom>
          <a:noFill/>
        </p:spPr>
        <p:txBody>
          <a:bodyPr wrap="none" rtlCol="0">
            <a:spAutoFit/>
          </a:bodyPr>
          <a:lstStyle/>
          <a:p>
            <a:r>
              <a:rPr lang="en-US" sz="3600" b="1" dirty="0" smtClean="0"/>
              <a:t>=</a:t>
            </a:r>
            <a:endParaRPr lang="en-US" sz="3600" b="1" dirty="0"/>
          </a:p>
        </p:txBody>
      </p:sp>
      <p:cxnSp>
        <p:nvCxnSpPr>
          <p:cNvPr id="11" name="Straight Arrow Connector 10"/>
          <p:cNvCxnSpPr/>
          <p:nvPr/>
        </p:nvCxnSpPr>
        <p:spPr>
          <a:xfrm flipV="1">
            <a:off x="5715000" y="4223244"/>
            <a:ext cx="152400" cy="501156"/>
          </a:xfrm>
          <a:prstGeom prst="straightConnector1">
            <a:avLst/>
          </a:prstGeom>
          <a:ln w="571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248400" y="4223244"/>
            <a:ext cx="228600" cy="501156"/>
          </a:xfrm>
          <a:prstGeom prst="straightConnector1">
            <a:avLst/>
          </a:prstGeom>
          <a:ln w="571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660395" y="3810000"/>
            <a:ext cx="364202" cy="523220"/>
          </a:xfrm>
          <a:prstGeom prst="rect">
            <a:avLst/>
          </a:prstGeom>
          <a:noFill/>
        </p:spPr>
        <p:txBody>
          <a:bodyPr wrap="none" rtlCol="0">
            <a:spAutoFit/>
          </a:bodyPr>
          <a:lstStyle/>
          <a:p>
            <a:r>
              <a:rPr lang="en-US" sz="2800" b="1" dirty="0" smtClean="0">
                <a:solidFill>
                  <a:schemeClr val="accent1">
                    <a:lumMod val="50000"/>
                  </a:schemeClr>
                </a:solidFill>
              </a:rPr>
              <a:t>1</a:t>
            </a:r>
            <a:endParaRPr lang="en-US" sz="2800" b="1" dirty="0">
              <a:solidFill>
                <a:schemeClr val="accent1">
                  <a:lumMod val="50000"/>
                </a:schemeClr>
              </a:solidFill>
            </a:endParaRPr>
          </a:p>
        </p:txBody>
      </p:sp>
      <p:sp>
        <p:nvSpPr>
          <p:cNvPr id="17" name="TextBox 16"/>
          <p:cNvSpPr txBox="1"/>
          <p:nvPr/>
        </p:nvSpPr>
        <p:spPr>
          <a:xfrm>
            <a:off x="6438900" y="3810000"/>
            <a:ext cx="364202" cy="523220"/>
          </a:xfrm>
          <a:prstGeom prst="rect">
            <a:avLst/>
          </a:prstGeom>
          <a:noFill/>
        </p:spPr>
        <p:txBody>
          <a:bodyPr wrap="none" rtlCol="0">
            <a:spAutoFit/>
          </a:bodyPr>
          <a:lstStyle/>
          <a:p>
            <a:r>
              <a:rPr lang="en-US" sz="2800" b="1" dirty="0" smtClean="0">
                <a:solidFill>
                  <a:schemeClr val="accent1">
                    <a:lumMod val="50000"/>
                  </a:schemeClr>
                </a:solidFill>
              </a:rPr>
              <a:t>2</a:t>
            </a:r>
            <a:endParaRPr lang="en-US" sz="2800" b="1" dirty="0">
              <a:solidFill>
                <a:schemeClr val="accent1">
                  <a:lumMod val="50000"/>
                </a:schemeClr>
              </a:solidFill>
            </a:endParaRPr>
          </a:p>
        </p:txBody>
      </p:sp>
    </p:spTree>
    <p:extLst>
      <p:ext uri="{BB962C8B-B14F-4D97-AF65-F5344CB8AC3E}">
        <p14:creationId xmlns:p14="http://schemas.microsoft.com/office/powerpoint/2010/main" val="16925595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38600" y="609600"/>
            <a:ext cx="4800600" cy="5334000"/>
          </a:xfrm>
        </p:spPr>
        <p:txBody>
          <a:bodyPr>
            <a:normAutofit/>
          </a:bodyPr>
          <a:lstStyle/>
          <a:p>
            <a:pPr marL="0" indent="0">
              <a:buNone/>
            </a:pPr>
            <a:r>
              <a:rPr lang="fa-IR" b="1" u="sng" dirty="0" smtClean="0"/>
              <a:t>مثال 1</a:t>
            </a:r>
            <a:r>
              <a:rPr lang="fa-IR" b="1" u="sng" dirty="0"/>
              <a:t>9</a:t>
            </a:r>
            <a:r>
              <a:rPr lang="fa-IR" b="1" u="sng" dirty="0" smtClean="0"/>
              <a:t> : </a:t>
            </a:r>
          </a:p>
          <a:p>
            <a:pPr marL="0" indent="0" algn="l" rtl="0">
              <a:buNone/>
            </a:pPr>
            <a:r>
              <a:rPr lang="en-US" dirty="0"/>
              <a:t>Select   P#, weight * 454</a:t>
            </a:r>
          </a:p>
          <a:p>
            <a:pPr marL="0" indent="0" algn="l" rtl="0">
              <a:buNone/>
            </a:pPr>
            <a:r>
              <a:rPr lang="en-US" dirty="0"/>
              <a:t>From   P</a:t>
            </a:r>
          </a:p>
          <a:p>
            <a:pPr marL="0" indent="0" algn="l" rtl="0">
              <a:buNone/>
            </a:pPr>
            <a:r>
              <a:rPr lang="en-US" dirty="0"/>
              <a:t>Order by   2, P</a:t>
            </a:r>
            <a:r>
              <a:rPr lang="en-US" dirty="0" smtClean="0"/>
              <a:t>#</a:t>
            </a:r>
            <a:endParaRPr lang="fa-IR" dirty="0" smtClean="0"/>
          </a:p>
          <a:p>
            <a:pPr marL="0" indent="0" algn="ctr" rtl="0">
              <a:buNone/>
            </a:pPr>
            <a:r>
              <a:rPr lang="fa-IR" sz="2000" dirty="0" smtClean="0"/>
              <a:t>عدد </a:t>
            </a:r>
            <a:r>
              <a:rPr lang="fa-IR" sz="2000" dirty="0"/>
              <a:t>2 یعنی ستون دوم جدول جواب</a:t>
            </a:r>
            <a:endParaRPr lang="en-US" sz="6000" dirty="0"/>
          </a:p>
          <a:p>
            <a:endParaRPr lang="fa-IR" dirty="0" smtClean="0"/>
          </a:p>
          <a:p>
            <a:r>
              <a:rPr lang="fa-IR" dirty="0" smtClean="0"/>
              <a:t>توجه </a:t>
            </a:r>
            <a:r>
              <a:rPr lang="fa-IR" dirty="0"/>
              <a:t>کنید که خروجی ابتدا بر اساس ستون دوم یعنی وزن مرتب می شود و اگر دو سطر وزن یکسانی داشته باشند آنگاه بر اساس </a:t>
            </a:r>
            <a:r>
              <a:rPr lang="en-US" dirty="0"/>
              <a:t>P#</a:t>
            </a:r>
            <a:r>
              <a:rPr lang="fa-IR" dirty="0"/>
              <a:t> مرتب می شود. به سطر 1 و 2 و همچنین 4 و 5 توجه کنید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val="622597032"/>
              </p:ext>
            </p:extLst>
          </p:nvPr>
        </p:nvGraphicFramePr>
        <p:xfrm>
          <a:off x="0" y="369332"/>
          <a:ext cx="3694476" cy="2595880"/>
        </p:xfrm>
        <a:graphic>
          <a:graphicData uri="http://schemas.openxmlformats.org/drawingml/2006/table">
            <a:tbl>
              <a:tblPr firstRow="1" bandRow="1">
                <a:tableStyleId>{5C22544A-7EE6-4342-B048-85BDC9FD1C3A}</a:tableStyleId>
              </a:tblPr>
              <a:tblGrid>
                <a:gridCol w="548640"/>
                <a:gridCol w="859836"/>
                <a:gridCol w="822960"/>
                <a:gridCol w="914400"/>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Pname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color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Bolt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Green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Cam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TextBox 8"/>
          <p:cNvSpPr txBox="1"/>
          <p:nvPr/>
        </p:nvSpPr>
        <p:spPr>
          <a:xfrm>
            <a:off x="381000" y="0"/>
            <a:ext cx="312906" cy="369332"/>
          </a:xfrm>
          <a:prstGeom prst="rect">
            <a:avLst/>
          </a:prstGeom>
          <a:noFill/>
        </p:spPr>
        <p:txBody>
          <a:bodyPr wrap="none" rtlCol="0">
            <a:spAutoFit/>
          </a:bodyPr>
          <a:lstStyle/>
          <a:p>
            <a:r>
              <a:rPr lang="en-US" dirty="0" smtClean="0"/>
              <a:t>P</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3372140992"/>
              </p:ext>
            </p:extLst>
          </p:nvPr>
        </p:nvGraphicFramePr>
        <p:xfrm>
          <a:off x="76200" y="4185920"/>
          <a:ext cx="1408476" cy="2595880"/>
        </p:xfrm>
        <a:graphic>
          <a:graphicData uri="http://schemas.openxmlformats.org/drawingml/2006/table">
            <a:tbl>
              <a:tblPr firstRow="1" bandRow="1">
                <a:tableStyleId>{5C22544A-7EE6-4342-B048-85BDC9FD1C3A}</a:tableStyleId>
              </a:tblPr>
              <a:tblGrid>
                <a:gridCol w="548640"/>
                <a:gridCol w="859836"/>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5448</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5448</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6356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7718</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7718</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8626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1" name="Right Brace 10"/>
          <p:cNvSpPr/>
          <p:nvPr/>
        </p:nvSpPr>
        <p:spPr>
          <a:xfrm>
            <a:off x="1524000" y="4643120"/>
            <a:ext cx="381000" cy="609600"/>
          </a:xfrm>
          <a:prstGeom prst="rightBrace">
            <a:avLst>
              <a:gd name="adj1" fmla="val 25000"/>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ight Brace 11"/>
          <p:cNvSpPr/>
          <p:nvPr/>
        </p:nvSpPr>
        <p:spPr>
          <a:xfrm>
            <a:off x="1524000" y="5709920"/>
            <a:ext cx="381000" cy="609600"/>
          </a:xfrm>
          <a:prstGeom prst="rightBrace">
            <a:avLst>
              <a:gd name="adj1" fmla="val 25000"/>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p:cNvSpPr txBox="1"/>
          <p:nvPr/>
        </p:nvSpPr>
        <p:spPr>
          <a:xfrm>
            <a:off x="1905000" y="4759206"/>
            <a:ext cx="801823" cy="369332"/>
          </a:xfrm>
          <a:prstGeom prst="rect">
            <a:avLst/>
          </a:prstGeom>
          <a:noFill/>
        </p:spPr>
        <p:txBody>
          <a:bodyPr wrap="none" rtlCol="0">
            <a:spAutoFit/>
          </a:bodyPr>
          <a:lstStyle/>
          <a:p>
            <a:r>
              <a:rPr lang="en-US" dirty="0" smtClean="0"/>
              <a:t>P1&lt;P5</a:t>
            </a:r>
            <a:endParaRPr lang="en-US" dirty="0"/>
          </a:p>
        </p:txBody>
      </p:sp>
      <p:sp>
        <p:nvSpPr>
          <p:cNvPr id="14" name="TextBox 13"/>
          <p:cNvSpPr txBox="1"/>
          <p:nvPr/>
        </p:nvSpPr>
        <p:spPr>
          <a:xfrm>
            <a:off x="1905000" y="5830054"/>
            <a:ext cx="801823" cy="369332"/>
          </a:xfrm>
          <a:prstGeom prst="rect">
            <a:avLst/>
          </a:prstGeom>
          <a:noFill/>
        </p:spPr>
        <p:txBody>
          <a:bodyPr wrap="none" rtlCol="0">
            <a:spAutoFit/>
          </a:bodyPr>
          <a:lstStyle/>
          <a:p>
            <a:r>
              <a:rPr lang="en-US" dirty="0" smtClean="0"/>
              <a:t>P2&lt;P3</a:t>
            </a:r>
            <a:endParaRPr lang="en-US" dirty="0"/>
          </a:p>
        </p:txBody>
      </p:sp>
    </p:spTree>
    <p:extLst>
      <p:ext uri="{BB962C8B-B14F-4D97-AF65-F5344CB8AC3E}">
        <p14:creationId xmlns:p14="http://schemas.microsoft.com/office/powerpoint/2010/main" val="40923761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1000"/>
                                        <p:tgtEl>
                                          <p:spTgt spid="3">
                                            <p:txEl>
                                              <p:pRg st="6" end="6"/>
                                            </p:txEl>
                                          </p:spTgt>
                                        </p:tgtEl>
                                      </p:cBhvr>
                                    </p:animEffect>
                                    <p:anim calcmode="lin" valueType="num">
                                      <p:cBhvr>
                                        <p:cTn id="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457200"/>
            <a:ext cx="6324600" cy="1066800"/>
          </a:xfrm>
        </p:spPr>
        <p:txBody>
          <a:bodyPr/>
          <a:lstStyle/>
          <a:p>
            <a:r>
              <a:rPr lang="fa-IR" sz="4000" dirty="0"/>
              <a:t>عملگر </a:t>
            </a:r>
            <a:r>
              <a:rPr lang="en-US" sz="4000" dirty="0"/>
              <a:t>between</a:t>
            </a:r>
            <a:r>
              <a:rPr lang="fa-IR" sz="4000" dirty="0"/>
              <a:t> و </a:t>
            </a:r>
            <a:r>
              <a:rPr lang="en-US" sz="4000" dirty="0"/>
              <a:t>in</a:t>
            </a:r>
            <a:r>
              <a:rPr lang="fa-IR" sz="4000" dirty="0"/>
              <a:t> در </a:t>
            </a:r>
            <a:r>
              <a:rPr lang="en-US" sz="4000" dirty="0" smtClean="0"/>
              <a:t>select</a:t>
            </a:r>
            <a:endParaRPr lang="en-US" sz="4000" dirty="0"/>
          </a:p>
        </p:txBody>
      </p:sp>
      <p:sp>
        <p:nvSpPr>
          <p:cNvPr id="3" name="Content Placeholder 2"/>
          <p:cNvSpPr>
            <a:spLocks noGrp="1"/>
          </p:cNvSpPr>
          <p:nvPr>
            <p:ph idx="1"/>
          </p:nvPr>
        </p:nvSpPr>
        <p:spPr>
          <a:xfrm>
            <a:off x="152400" y="1934328"/>
            <a:ext cx="8686800" cy="4237872"/>
          </a:xfrm>
        </p:spPr>
        <p:txBody>
          <a:bodyPr>
            <a:normAutofit lnSpcReduction="10000"/>
          </a:bodyPr>
          <a:lstStyle/>
          <a:p>
            <a:r>
              <a:rPr lang="fa-IR" dirty="0" smtClean="0"/>
              <a:t>به </a:t>
            </a:r>
            <a:r>
              <a:rPr lang="fa-IR" dirty="0"/>
              <a:t>کمک </a:t>
            </a:r>
            <a:r>
              <a:rPr lang="en-US" dirty="0"/>
              <a:t>between</a:t>
            </a:r>
            <a:r>
              <a:rPr lang="fa-IR" dirty="0"/>
              <a:t> می توان وجود یک مقدار در یک محدوده و به کمک </a:t>
            </a:r>
            <a:r>
              <a:rPr lang="en-US" dirty="0"/>
              <a:t>in</a:t>
            </a:r>
            <a:r>
              <a:rPr lang="fa-IR" dirty="0"/>
              <a:t> می توان وجود یک مقدار را در مجموعه ای از مقادیر بررسی کرد.</a:t>
            </a:r>
            <a:endParaRPr lang="en-US" dirty="0"/>
          </a:p>
          <a:p>
            <a:pPr marL="0" indent="0">
              <a:buNone/>
            </a:pPr>
            <a:r>
              <a:rPr lang="fa-IR" b="1" u="sng" dirty="0"/>
              <a:t>مثال 20: </a:t>
            </a:r>
            <a:endParaRPr lang="en-US" b="1" u="sng" dirty="0" smtClean="0"/>
          </a:p>
          <a:p>
            <a:pPr marL="0" indent="0">
              <a:buNone/>
            </a:pPr>
            <a:r>
              <a:rPr lang="fa-IR" dirty="0" smtClean="0"/>
              <a:t>خروجی </a:t>
            </a:r>
            <a:r>
              <a:rPr lang="fa-IR" dirty="0"/>
              <a:t>این دستور چیست؟</a:t>
            </a:r>
            <a:endParaRPr lang="en-US" dirty="0"/>
          </a:p>
          <a:p>
            <a:pPr marL="0" indent="0" algn="l" rtl="0">
              <a:buNone/>
            </a:pPr>
            <a:r>
              <a:rPr lang="en-US" dirty="0"/>
              <a:t>Select   P# , color , weight</a:t>
            </a:r>
          </a:p>
          <a:p>
            <a:pPr marL="0" indent="0" algn="l" rtl="0">
              <a:buNone/>
            </a:pPr>
            <a:r>
              <a:rPr lang="en-US" dirty="0"/>
              <a:t>From   P</a:t>
            </a:r>
          </a:p>
          <a:p>
            <a:pPr marL="0" indent="0" algn="l" rtl="0">
              <a:buNone/>
            </a:pPr>
            <a:r>
              <a:rPr lang="en-US" dirty="0"/>
              <a:t>Where   weight  between 16 and </a:t>
            </a:r>
            <a:r>
              <a:rPr lang="en-US" dirty="0" smtClean="0"/>
              <a:t>19</a:t>
            </a:r>
            <a:endParaRPr lang="fa-IR" dirty="0" smtClean="0"/>
          </a:p>
          <a:p>
            <a:pPr marL="0" indent="0" algn="l" rtl="0">
              <a:buNone/>
            </a:pPr>
            <a:endParaRPr lang="fa-IR" dirty="0"/>
          </a:p>
          <a:p>
            <a:pPr marL="0" indent="0" algn="l" rtl="0">
              <a:buNone/>
            </a:pPr>
            <a:endParaRPr lang="fa-IR" dirty="0" smtClean="0"/>
          </a:p>
          <a:p>
            <a:pPr marL="0" indent="0">
              <a:buNone/>
            </a:pPr>
            <a:r>
              <a:rPr lang="fa-IR" dirty="0" smtClean="0"/>
              <a:t>می </a:t>
            </a:r>
            <a:r>
              <a:rPr lang="fa-IR" dirty="0"/>
              <a:t>توان از </a:t>
            </a:r>
            <a:r>
              <a:rPr lang="en-US" dirty="0"/>
              <a:t>not between</a:t>
            </a:r>
            <a:r>
              <a:rPr lang="fa-IR" dirty="0"/>
              <a:t> نیز استفاده کرد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2286000" cy="1908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3507001818"/>
              </p:ext>
            </p:extLst>
          </p:nvPr>
        </p:nvGraphicFramePr>
        <p:xfrm>
          <a:off x="6019800" y="3962400"/>
          <a:ext cx="2286000" cy="1483360"/>
        </p:xfrm>
        <a:graphic>
          <a:graphicData uri="http://schemas.openxmlformats.org/drawingml/2006/table">
            <a:tbl>
              <a:tblPr firstRow="1" bandRow="1">
                <a:tableStyleId>{5C22544A-7EE6-4342-B048-85BDC9FD1C3A}</a:tableStyleId>
              </a:tblPr>
              <a:tblGrid>
                <a:gridCol w="548640"/>
                <a:gridCol w="822960"/>
                <a:gridCol w="91440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color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Green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416937405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457200"/>
            <a:ext cx="7543800" cy="1066800"/>
          </a:xfrm>
        </p:spPr>
        <p:txBody>
          <a:bodyPr/>
          <a:lstStyle/>
          <a:p>
            <a:r>
              <a:rPr lang="fa-IR" dirty="0"/>
              <a:t>معرفی </a:t>
            </a:r>
            <a:r>
              <a:rPr lang="en-US" dirty="0"/>
              <a:t>SQL</a:t>
            </a:r>
          </a:p>
        </p:txBody>
      </p:sp>
      <p:sp>
        <p:nvSpPr>
          <p:cNvPr id="4" name="Content Placeholder 3"/>
          <p:cNvSpPr>
            <a:spLocks noGrp="1"/>
          </p:cNvSpPr>
          <p:nvPr>
            <p:ph idx="1"/>
          </p:nvPr>
        </p:nvSpPr>
        <p:spPr>
          <a:xfrm>
            <a:off x="457200" y="1828800"/>
            <a:ext cx="8382000" cy="4419600"/>
          </a:xfrm>
        </p:spPr>
        <p:txBody>
          <a:bodyPr>
            <a:normAutofit fontScale="92500"/>
          </a:bodyPr>
          <a:lstStyle/>
          <a:p>
            <a:pPr algn="just"/>
            <a:r>
              <a:rPr lang="fa-IR" dirty="0" smtClean="0"/>
              <a:t>زبان </a:t>
            </a:r>
            <a:r>
              <a:rPr lang="en-US" dirty="0"/>
              <a:t>SQL (Structured Query Language)</a:t>
            </a:r>
            <a:r>
              <a:rPr lang="fa-IR" dirty="0"/>
              <a:t> پیاده سازی آزادی از جبر رابطه ای است که البته بعضی از عملگرهای آن مثل </a:t>
            </a:r>
            <a:r>
              <a:rPr lang="fa-IR" b="1" dirty="0"/>
              <a:t>تقسیم را نمی پوشاند </a:t>
            </a:r>
            <a:r>
              <a:rPr lang="fa-IR" dirty="0"/>
              <a:t>ولی در عوض عملگرهای کاربردی زیاد دیگری تعریف می کند که کار کردن با جداول را آسان می کنند.</a:t>
            </a:r>
            <a:endParaRPr lang="en-US" dirty="0"/>
          </a:p>
          <a:p>
            <a:pPr algn="just"/>
            <a:r>
              <a:rPr lang="fa-IR" dirty="0"/>
              <a:t>این زبان اولین بار در سال 1976 پدید آمده و ده سال بعد توسط </a:t>
            </a:r>
            <a:r>
              <a:rPr lang="en-US" dirty="0"/>
              <a:t>ANSI</a:t>
            </a:r>
            <a:r>
              <a:rPr lang="fa-IR" dirty="0"/>
              <a:t> استاندارد شد. </a:t>
            </a:r>
            <a:r>
              <a:rPr lang="en-US" dirty="0"/>
              <a:t>SQL</a:t>
            </a:r>
            <a:r>
              <a:rPr lang="fa-IR" dirty="0"/>
              <a:t> یک </a:t>
            </a:r>
            <a:r>
              <a:rPr lang="fa-IR" b="1" dirty="0"/>
              <a:t>زبان بیانی </a:t>
            </a:r>
            <a:r>
              <a:rPr lang="en-US" b="1" dirty="0"/>
              <a:t>(declarative)</a:t>
            </a:r>
            <a:r>
              <a:rPr lang="fa-IR" b="1" dirty="0"/>
              <a:t> </a:t>
            </a:r>
            <a:r>
              <a:rPr lang="fa-IR" dirty="0"/>
              <a:t>است. بدین معنا که کاربر تنها می گوید </a:t>
            </a:r>
            <a:r>
              <a:rPr lang="fa-IR" dirty="0" smtClean="0"/>
              <a:t>«چه </a:t>
            </a:r>
            <a:r>
              <a:rPr lang="fa-IR" dirty="0"/>
              <a:t>می </a:t>
            </a:r>
            <a:r>
              <a:rPr lang="fa-IR" dirty="0" smtClean="0"/>
              <a:t>خواهد» </a:t>
            </a:r>
            <a:r>
              <a:rPr lang="fa-IR" dirty="0"/>
              <a:t>ولی چگونگی بدست اوردن آن را مشخص نمی کند. در واقع تبدیل دستورات </a:t>
            </a:r>
            <a:r>
              <a:rPr lang="en-US" dirty="0"/>
              <a:t>SQL</a:t>
            </a:r>
            <a:r>
              <a:rPr lang="fa-IR" dirty="0"/>
              <a:t> </a:t>
            </a:r>
            <a:r>
              <a:rPr lang="fa-IR" dirty="0" smtClean="0"/>
              <a:t>به </a:t>
            </a:r>
            <a:r>
              <a:rPr lang="fa-IR" dirty="0"/>
              <a:t>عملگرهای جبر رابطه ای توسط خود سیستم </a:t>
            </a:r>
            <a:r>
              <a:rPr lang="en-US" dirty="0"/>
              <a:t>SQL</a:t>
            </a:r>
            <a:r>
              <a:rPr lang="fa-IR" dirty="0"/>
              <a:t> انجام می پذیرد.</a:t>
            </a:r>
            <a:endParaRPr lang="en-US" dirty="0"/>
          </a:p>
          <a:p>
            <a:pPr algn="just"/>
            <a:r>
              <a:rPr lang="en-US" dirty="0"/>
              <a:t>SQL</a:t>
            </a:r>
            <a:r>
              <a:rPr lang="fa-IR" dirty="0"/>
              <a:t> به دو صورت </a:t>
            </a:r>
            <a:r>
              <a:rPr lang="fa-IR" b="1" dirty="0"/>
              <a:t>مستقل و ادغام شدنی </a:t>
            </a:r>
            <a:r>
              <a:rPr lang="fa-IR" dirty="0"/>
              <a:t>به کار می رود. در دنیای </a:t>
            </a:r>
            <a:r>
              <a:rPr lang="en-US" dirty="0"/>
              <a:t>PC</a:t>
            </a:r>
            <a:r>
              <a:rPr lang="fa-IR" dirty="0"/>
              <a:t> ها عموماً </a:t>
            </a:r>
            <a:r>
              <a:rPr lang="en-US" dirty="0"/>
              <a:t>SQL</a:t>
            </a:r>
            <a:r>
              <a:rPr lang="fa-IR" dirty="0"/>
              <a:t> را تحت یک نرم افزار دیگر مثل دلفی، ویژوال بیسیک، ویژوال </a:t>
            </a:r>
            <a:r>
              <a:rPr lang="en-US" dirty="0"/>
              <a:t>C</a:t>
            </a:r>
            <a:r>
              <a:rPr lang="fa-IR" dirty="0"/>
              <a:t> یا </a:t>
            </a:r>
            <a:r>
              <a:rPr lang="en-US" dirty="0"/>
              <a:t>Access</a:t>
            </a:r>
            <a:r>
              <a:rPr lang="fa-IR" dirty="0"/>
              <a:t> به کار می بریم. در این حال برای تعریف انواع متغیرها و همچنین برای دستورات کنترلی و توابع ریاضی رشته ای از زبان میزبان استفاده می شود.</a:t>
            </a: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18078564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457200"/>
            <a:ext cx="6324600" cy="1066800"/>
          </a:xfrm>
        </p:spPr>
        <p:txBody>
          <a:bodyPr/>
          <a:lstStyle/>
          <a:p>
            <a:r>
              <a:rPr lang="fa-IR" sz="4000" dirty="0"/>
              <a:t>عملگر </a:t>
            </a:r>
            <a:r>
              <a:rPr lang="en-US" sz="4000" dirty="0"/>
              <a:t>between</a:t>
            </a:r>
            <a:r>
              <a:rPr lang="fa-IR" sz="4000" dirty="0"/>
              <a:t> و </a:t>
            </a:r>
            <a:r>
              <a:rPr lang="en-US" sz="4000" dirty="0"/>
              <a:t>in</a:t>
            </a:r>
            <a:r>
              <a:rPr lang="fa-IR" sz="4000" dirty="0"/>
              <a:t> در </a:t>
            </a:r>
            <a:r>
              <a:rPr lang="en-US" sz="4000" dirty="0" smtClean="0"/>
              <a:t>select</a:t>
            </a:r>
            <a:endParaRPr lang="en-US" sz="4000" dirty="0"/>
          </a:p>
        </p:txBody>
      </p:sp>
      <p:sp>
        <p:nvSpPr>
          <p:cNvPr id="3" name="Content Placeholder 2"/>
          <p:cNvSpPr>
            <a:spLocks noGrp="1"/>
          </p:cNvSpPr>
          <p:nvPr>
            <p:ph idx="1"/>
          </p:nvPr>
        </p:nvSpPr>
        <p:spPr>
          <a:xfrm>
            <a:off x="533400" y="1676400"/>
            <a:ext cx="8229600" cy="4419600"/>
          </a:xfrm>
        </p:spPr>
        <p:txBody>
          <a:bodyPr>
            <a:normAutofit/>
          </a:bodyPr>
          <a:lstStyle/>
          <a:p>
            <a:pPr marL="0" indent="0">
              <a:buNone/>
            </a:pPr>
            <a:r>
              <a:rPr lang="fa-IR" b="1" u="sng" dirty="0" smtClean="0"/>
              <a:t>مثال 21: </a:t>
            </a:r>
            <a:endParaRPr lang="en-US" b="1" u="sng" dirty="0" smtClean="0"/>
          </a:p>
          <a:p>
            <a:r>
              <a:rPr lang="fa-IR" dirty="0"/>
              <a:t>خروجی این دستور چیست؟</a:t>
            </a:r>
            <a:endParaRPr lang="en-US" dirty="0"/>
          </a:p>
          <a:p>
            <a:pPr marL="0" indent="0" algn="l" rtl="0">
              <a:buNone/>
            </a:pPr>
            <a:r>
              <a:rPr lang="en-US" dirty="0"/>
              <a:t>Select   P#, weight</a:t>
            </a:r>
          </a:p>
          <a:p>
            <a:pPr marL="0" indent="0" algn="l" rtl="0">
              <a:buNone/>
            </a:pPr>
            <a:r>
              <a:rPr lang="en-US" dirty="0"/>
              <a:t>From   P</a:t>
            </a:r>
          </a:p>
          <a:p>
            <a:pPr marL="0" indent="0" algn="l" rtl="0">
              <a:buNone/>
            </a:pPr>
            <a:r>
              <a:rPr lang="en-US" dirty="0"/>
              <a:t>Where  weight  in (12,16,17</a:t>
            </a:r>
            <a:r>
              <a:rPr lang="en-US" dirty="0" smtClean="0"/>
              <a:t>)</a:t>
            </a:r>
            <a:endParaRPr lang="fa-IR" dirty="0" smtClean="0"/>
          </a:p>
          <a:p>
            <a:pPr marL="0" indent="0" algn="l" rtl="0">
              <a:buNone/>
            </a:pPr>
            <a:endParaRPr lang="fa-IR" dirty="0"/>
          </a:p>
          <a:p>
            <a:pPr marL="0" indent="0" algn="l" rtl="0">
              <a:buNone/>
            </a:pPr>
            <a:endParaRPr lang="fa-IR" dirty="0" smtClean="0"/>
          </a:p>
          <a:p>
            <a:pPr marL="0" indent="0" algn="l" rtl="0">
              <a:buNone/>
            </a:pPr>
            <a:endParaRPr lang="fa-IR" dirty="0" smtClean="0"/>
          </a:p>
          <a:p>
            <a:pPr marL="0" indent="0" algn="l" rtl="0">
              <a:buNone/>
            </a:pPr>
            <a:endParaRPr lang="en-US" dirty="0"/>
          </a:p>
          <a:p>
            <a:r>
              <a:rPr lang="fa-IR" dirty="0"/>
              <a:t>می توان از </a:t>
            </a:r>
            <a:r>
              <a:rPr lang="en-US" dirty="0"/>
              <a:t>not in</a:t>
            </a:r>
            <a:r>
              <a:rPr lang="fa-IR" dirty="0"/>
              <a:t> نیز استفاده کرد.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2286000" cy="1908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38550730"/>
              </p:ext>
            </p:extLst>
          </p:nvPr>
        </p:nvGraphicFramePr>
        <p:xfrm>
          <a:off x="5410200" y="3352800"/>
          <a:ext cx="1463040" cy="1854200"/>
        </p:xfrm>
        <a:graphic>
          <a:graphicData uri="http://schemas.openxmlformats.org/drawingml/2006/table">
            <a:tbl>
              <a:tblPr firstRow="1" bandRow="1">
                <a:tableStyleId>{5C22544A-7EE6-4342-B048-85BDC9FD1C3A}</a:tableStyleId>
              </a:tblPr>
              <a:tblGrid>
                <a:gridCol w="548640"/>
                <a:gridCol w="91440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5332502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a:t>
            </a:r>
            <a:r>
              <a:rPr lang="en-US" dirty="0"/>
              <a:t>like</a:t>
            </a:r>
            <a:r>
              <a:rPr lang="fa-IR" dirty="0"/>
              <a:t> در </a:t>
            </a:r>
            <a:r>
              <a:rPr lang="en-US" dirty="0" smtClean="0"/>
              <a:t>select</a:t>
            </a:r>
            <a:endParaRPr lang="en-US" dirty="0"/>
          </a:p>
        </p:txBody>
      </p:sp>
      <p:sp>
        <p:nvSpPr>
          <p:cNvPr id="3" name="Content Placeholder 2"/>
          <p:cNvSpPr>
            <a:spLocks noGrp="1"/>
          </p:cNvSpPr>
          <p:nvPr>
            <p:ph idx="1"/>
          </p:nvPr>
        </p:nvSpPr>
        <p:spPr/>
        <p:txBody>
          <a:bodyPr/>
          <a:lstStyle/>
          <a:p>
            <a:r>
              <a:rPr lang="fa-IR" dirty="0" smtClean="0"/>
              <a:t>علامت </a:t>
            </a:r>
            <a:r>
              <a:rPr lang="fa-IR" dirty="0"/>
              <a:t>درصد ( % ) به جای مجموعه ای از کاراکترها و علامت زیر خط ( _ ) به جای یک کاراکتر می آید.</a:t>
            </a:r>
            <a:endParaRPr lang="en-US" dirty="0"/>
          </a:p>
          <a:p>
            <a:pPr marL="0" indent="0">
              <a:buNone/>
            </a:pPr>
            <a:r>
              <a:rPr lang="fa-IR" b="1" u="sng" dirty="0"/>
              <a:t>مثال 22: </a:t>
            </a:r>
            <a:endParaRPr lang="en-US" b="1" u="sng" dirty="0" smtClean="0"/>
          </a:p>
          <a:p>
            <a:pPr marL="0" indent="0">
              <a:buNone/>
            </a:pPr>
            <a:r>
              <a:rPr lang="fa-IR" b="1" dirty="0" smtClean="0">
                <a:solidFill>
                  <a:schemeClr val="accent1">
                    <a:lumMod val="50000"/>
                  </a:schemeClr>
                </a:solidFill>
              </a:rPr>
              <a:t>مشخصات </a:t>
            </a:r>
            <a:r>
              <a:rPr lang="fa-IR" b="1" dirty="0">
                <a:solidFill>
                  <a:schemeClr val="accent1">
                    <a:lumMod val="50000"/>
                  </a:schemeClr>
                </a:solidFill>
              </a:rPr>
              <a:t>قطعاتی را بیابید که اسم </a:t>
            </a:r>
            <a:r>
              <a:rPr lang="fa-IR" b="1" dirty="0" smtClean="0">
                <a:solidFill>
                  <a:schemeClr val="accent1">
                    <a:lumMod val="50000"/>
                  </a:schemeClr>
                </a:solidFill>
              </a:rPr>
              <a:t>آن ها </a:t>
            </a:r>
            <a:r>
              <a:rPr lang="fa-IR" b="1" dirty="0">
                <a:solidFill>
                  <a:schemeClr val="accent1">
                    <a:lumMod val="50000"/>
                  </a:schemeClr>
                </a:solidFill>
              </a:rPr>
              <a:t>با حرف </a:t>
            </a:r>
            <a:r>
              <a:rPr lang="en-US" b="1" dirty="0">
                <a:solidFill>
                  <a:schemeClr val="accent1">
                    <a:lumMod val="50000"/>
                  </a:schemeClr>
                </a:solidFill>
              </a:rPr>
              <a:t>C</a:t>
            </a:r>
            <a:r>
              <a:rPr lang="fa-IR" b="1" dirty="0">
                <a:solidFill>
                  <a:schemeClr val="accent1">
                    <a:lumMod val="50000"/>
                  </a:schemeClr>
                </a:solidFill>
              </a:rPr>
              <a:t> شروع شده باشد.</a:t>
            </a:r>
            <a:endParaRPr lang="en-US" b="1" dirty="0">
              <a:solidFill>
                <a:schemeClr val="accent1">
                  <a:lumMod val="50000"/>
                </a:schemeClr>
              </a:solidFill>
            </a:endParaRPr>
          </a:p>
          <a:p>
            <a:pPr marL="0" indent="0" algn="l" rtl="0">
              <a:buNone/>
            </a:pPr>
            <a:r>
              <a:rPr lang="en-US" dirty="0"/>
              <a:t>Select   *</a:t>
            </a:r>
          </a:p>
          <a:p>
            <a:pPr marL="0" indent="0" algn="l" rtl="0">
              <a:buNone/>
            </a:pPr>
            <a:r>
              <a:rPr lang="en-US" dirty="0"/>
              <a:t>From   P</a:t>
            </a:r>
          </a:p>
          <a:p>
            <a:pPr marL="0" indent="0" algn="l" rtl="0">
              <a:buNone/>
            </a:pPr>
            <a:r>
              <a:rPr lang="en-US" dirty="0"/>
              <a:t>Where  </a:t>
            </a:r>
            <a:r>
              <a:rPr lang="en-US" dirty="0" err="1"/>
              <a:t>pname</a:t>
            </a:r>
            <a:r>
              <a:rPr lang="en-US" dirty="0"/>
              <a:t>  like  ‘C%’</a:t>
            </a:r>
          </a:p>
          <a:p>
            <a:pPr algn="l"/>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2555052"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2518471792"/>
              </p:ext>
            </p:extLst>
          </p:nvPr>
        </p:nvGraphicFramePr>
        <p:xfrm>
          <a:off x="4495800" y="4953000"/>
          <a:ext cx="3694476" cy="1112520"/>
        </p:xfrm>
        <a:graphic>
          <a:graphicData uri="http://schemas.openxmlformats.org/drawingml/2006/table">
            <a:tbl>
              <a:tblPr firstRow="1" bandRow="1">
                <a:tableStyleId>{5C22544A-7EE6-4342-B048-85BDC9FD1C3A}</a:tableStyleId>
              </a:tblPr>
              <a:tblGrid>
                <a:gridCol w="548640"/>
                <a:gridCol w="859836"/>
                <a:gridCol w="822960"/>
                <a:gridCol w="914400"/>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Pname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color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Cam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921065765"/>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458200" cy="5562600"/>
          </a:xfrm>
        </p:spPr>
        <p:txBody>
          <a:bodyPr/>
          <a:lstStyle/>
          <a:p>
            <a:pPr marL="0" indent="0">
              <a:buNone/>
            </a:pPr>
            <a:r>
              <a:rPr lang="fa-IR" b="1" u="sng" dirty="0"/>
              <a:t>مثال 23: </a:t>
            </a:r>
            <a:endParaRPr lang="en-US" b="1" u="sng" dirty="0" smtClean="0"/>
          </a:p>
          <a:p>
            <a:pPr marL="0" indent="0">
              <a:buNone/>
            </a:pPr>
            <a:r>
              <a:rPr lang="fa-IR" b="1" dirty="0" smtClean="0">
                <a:solidFill>
                  <a:schemeClr val="accent1">
                    <a:lumMod val="50000"/>
                  </a:schemeClr>
                </a:solidFill>
              </a:rPr>
              <a:t>دستور </a:t>
            </a:r>
            <a:r>
              <a:rPr lang="fa-IR" b="1" dirty="0">
                <a:solidFill>
                  <a:schemeClr val="accent1">
                    <a:lumMod val="50000"/>
                  </a:schemeClr>
                </a:solidFill>
              </a:rPr>
              <a:t>زیر نام قطعاتی را می دهد که 3 حرفی بوده و با حرف </a:t>
            </a:r>
            <a:r>
              <a:rPr lang="en-US" b="1" dirty="0">
                <a:solidFill>
                  <a:schemeClr val="accent1">
                    <a:lumMod val="50000"/>
                  </a:schemeClr>
                </a:solidFill>
              </a:rPr>
              <a:t>C</a:t>
            </a:r>
            <a:r>
              <a:rPr lang="fa-IR" b="1" dirty="0">
                <a:solidFill>
                  <a:schemeClr val="accent1">
                    <a:lumMod val="50000"/>
                  </a:schemeClr>
                </a:solidFill>
              </a:rPr>
              <a:t> شروع می شوند:</a:t>
            </a:r>
            <a:endParaRPr lang="en-US" b="1" dirty="0">
              <a:solidFill>
                <a:schemeClr val="accent1">
                  <a:lumMod val="50000"/>
                </a:schemeClr>
              </a:solidFill>
            </a:endParaRPr>
          </a:p>
          <a:p>
            <a:pPr marL="0" indent="0" algn="l" rtl="0">
              <a:buNone/>
            </a:pPr>
            <a:r>
              <a:rPr lang="en-US" dirty="0"/>
              <a:t>Select   </a:t>
            </a:r>
            <a:r>
              <a:rPr lang="en-US" dirty="0" err="1"/>
              <a:t>pname</a:t>
            </a:r>
            <a:r>
              <a:rPr lang="en-US" dirty="0"/>
              <a:t>   from   P   where  </a:t>
            </a:r>
            <a:r>
              <a:rPr lang="en-US" dirty="0" err="1"/>
              <a:t>pname</a:t>
            </a:r>
            <a:r>
              <a:rPr lang="en-US" dirty="0"/>
              <a:t>  like  ‘C_ _’</a:t>
            </a:r>
          </a:p>
          <a:p>
            <a:pPr marL="0" indent="0">
              <a:buNone/>
            </a:pPr>
            <a:endParaRPr lang="fa-IR" b="1" u="sng" dirty="0" smtClean="0"/>
          </a:p>
          <a:p>
            <a:pPr marL="0" indent="0">
              <a:buNone/>
            </a:pPr>
            <a:endParaRPr lang="fa-IR" b="1" u="sng" dirty="0"/>
          </a:p>
          <a:p>
            <a:pPr marL="0" indent="0">
              <a:buNone/>
            </a:pPr>
            <a:r>
              <a:rPr lang="fa-IR" b="1" u="sng" dirty="0" smtClean="0"/>
              <a:t>مثال </a:t>
            </a:r>
            <a:r>
              <a:rPr lang="fa-IR" b="1" u="sng" dirty="0"/>
              <a:t>24</a:t>
            </a:r>
            <a:r>
              <a:rPr lang="fa-IR" b="1" u="sng" dirty="0" smtClean="0"/>
              <a:t>:</a:t>
            </a:r>
            <a:endParaRPr lang="en-US" b="1" u="sng" dirty="0" smtClean="0"/>
          </a:p>
          <a:p>
            <a:pPr marL="0" indent="0">
              <a:buNone/>
            </a:pPr>
            <a:r>
              <a:rPr lang="fa-IR" b="1" dirty="0" smtClean="0">
                <a:solidFill>
                  <a:schemeClr val="accent1">
                    <a:lumMod val="50000"/>
                  </a:schemeClr>
                </a:solidFill>
              </a:rPr>
              <a:t> </a:t>
            </a:r>
            <a:r>
              <a:rPr lang="fa-IR" b="1" dirty="0">
                <a:solidFill>
                  <a:schemeClr val="accent1">
                    <a:lumMod val="50000"/>
                  </a:schemeClr>
                </a:solidFill>
              </a:rPr>
              <a:t>دستور زیر نام قطعاتی را می دهد که حاوی کاراکتر </a:t>
            </a:r>
            <a:r>
              <a:rPr lang="en-US" b="1" dirty="0">
                <a:solidFill>
                  <a:schemeClr val="accent1">
                    <a:lumMod val="50000"/>
                  </a:schemeClr>
                </a:solidFill>
              </a:rPr>
              <a:t>‘E’ </a:t>
            </a:r>
            <a:r>
              <a:rPr lang="fa-IR" b="1" dirty="0" smtClean="0">
                <a:solidFill>
                  <a:schemeClr val="accent1">
                    <a:lumMod val="50000"/>
                  </a:schemeClr>
                </a:solidFill>
              </a:rPr>
              <a:t> نمی </a:t>
            </a:r>
            <a:r>
              <a:rPr lang="fa-IR" b="1" dirty="0">
                <a:solidFill>
                  <a:schemeClr val="accent1">
                    <a:lumMod val="50000"/>
                  </a:schemeClr>
                </a:solidFill>
              </a:rPr>
              <a:t>باشد:</a:t>
            </a:r>
            <a:endParaRPr lang="en-US" b="1" dirty="0">
              <a:solidFill>
                <a:schemeClr val="accent1">
                  <a:lumMod val="50000"/>
                </a:schemeClr>
              </a:solidFill>
            </a:endParaRPr>
          </a:p>
          <a:p>
            <a:pPr marL="0" indent="0" algn="l" rtl="0">
              <a:buNone/>
            </a:pPr>
            <a:r>
              <a:rPr lang="en-US" dirty="0"/>
              <a:t>Select   </a:t>
            </a:r>
            <a:r>
              <a:rPr lang="en-US" dirty="0" err="1"/>
              <a:t>pname</a:t>
            </a:r>
            <a:r>
              <a:rPr lang="en-US" dirty="0"/>
              <a:t>   from   P   where  </a:t>
            </a:r>
            <a:r>
              <a:rPr lang="en-US" dirty="0" err="1"/>
              <a:t>pname</a:t>
            </a:r>
            <a:r>
              <a:rPr lang="en-US" dirty="0"/>
              <a:t>  not  like  ‘%E%’</a:t>
            </a:r>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42</a:t>
            </a:fld>
            <a:endParaRPr lang="en-US"/>
          </a:p>
        </p:txBody>
      </p:sp>
    </p:spTree>
    <p:extLst>
      <p:ext uri="{BB962C8B-B14F-4D97-AF65-F5344CB8AC3E}">
        <p14:creationId xmlns:p14="http://schemas.microsoft.com/office/powerpoint/2010/main" val="230322358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382000" cy="5562600"/>
          </a:xfrm>
        </p:spPr>
        <p:txBody>
          <a:bodyPr>
            <a:normAutofit fontScale="92500" lnSpcReduction="10000"/>
          </a:bodyPr>
          <a:lstStyle/>
          <a:p>
            <a:pPr marL="0" indent="0">
              <a:buNone/>
            </a:pPr>
            <a:r>
              <a:rPr lang="fa-IR" b="1" u="sng" dirty="0"/>
              <a:t>مثال </a:t>
            </a:r>
            <a:r>
              <a:rPr lang="fa-IR" b="1" u="sng" dirty="0" smtClean="0"/>
              <a:t>25: </a:t>
            </a:r>
            <a:endParaRPr lang="en-US" b="1" u="sng" dirty="0" smtClean="0"/>
          </a:p>
          <a:p>
            <a:pPr marL="0" indent="0" algn="l">
              <a:buNone/>
            </a:pPr>
            <a:r>
              <a:rPr lang="en-US" dirty="0" smtClean="0"/>
              <a:t>like ‘_A%B’</a:t>
            </a:r>
            <a:r>
              <a:rPr lang="fa-IR" dirty="0" smtClean="0"/>
              <a:t> </a:t>
            </a:r>
          </a:p>
          <a:p>
            <a:pPr marL="0" indent="0">
              <a:buNone/>
            </a:pPr>
            <a:r>
              <a:rPr lang="fa-IR" b="1" dirty="0" smtClean="0">
                <a:solidFill>
                  <a:schemeClr val="accent1">
                    <a:lumMod val="50000"/>
                  </a:schemeClr>
                </a:solidFill>
              </a:rPr>
              <a:t>اسامی </a:t>
            </a:r>
            <a:r>
              <a:rPr lang="fa-IR" b="1" dirty="0">
                <a:solidFill>
                  <a:schemeClr val="accent1">
                    <a:lumMod val="50000"/>
                  </a:schemeClr>
                </a:solidFill>
              </a:rPr>
              <a:t>را می دهد که حرف دوم </a:t>
            </a:r>
            <a:r>
              <a:rPr lang="fa-IR" b="1" dirty="0" smtClean="0">
                <a:solidFill>
                  <a:schemeClr val="accent1">
                    <a:lumMod val="50000"/>
                  </a:schemeClr>
                </a:solidFill>
              </a:rPr>
              <a:t>آن ها </a:t>
            </a:r>
            <a:r>
              <a:rPr lang="en-US" b="1" dirty="0">
                <a:solidFill>
                  <a:schemeClr val="accent1">
                    <a:lumMod val="50000"/>
                  </a:schemeClr>
                </a:solidFill>
              </a:rPr>
              <a:t>A</a:t>
            </a:r>
            <a:r>
              <a:rPr lang="fa-IR" b="1" dirty="0">
                <a:solidFill>
                  <a:schemeClr val="accent1">
                    <a:lumMod val="50000"/>
                  </a:schemeClr>
                </a:solidFill>
              </a:rPr>
              <a:t> بوده و مختوم به </a:t>
            </a:r>
            <a:r>
              <a:rPr lang="en-US" b="1" dirty="0">
                <a:solidFill>
                  <a:schemeClr val="accent1">
                    <a:lumMod val="50000"/>
                  </a:schemeClr>
                </a:solidFill>
              </a:rPr>
              <a:t>B</a:t>
            </a:r>
            <a:r>
              <a:rPr lang="fa-IR" b="1" dirty="0">
                <a:solidFill>
                  <a:schemeClr val="accent1">
                    <a:lumMod val="50000"/>
                  </a:schemeClr>
                </a:solidFill>
              </a:rPr>
              <a:t> می باشند</a:t>
            </a:r>
            <a:r>
              <a:rPr lang="fa-IR" b="1" dirty="0" smtClean="0">
                <a:solidFill>
                  <a:schemeClr val="accent1">
                    <a:lumMod val="50000"/>
                  </a:schemeClr>
                </a:solidFill>
              </a:rPr>
              <a:t>.</a:t>
            </a:r>
          </a:p>
          <a:p>
            <a:endParaRPr lang="fa-IR" b="1" dirty="0">
              <a:solidFill>
                <a:schemeClr val="accent1">
                  <a:lumMod val="50000"/>
                </a:schemeClr>
              </a:solidFill>
            </a:endParaRPr>
          </a:p>
          <a:p>
            <a:endParaRPr lang="en-US" b="1" dirty="0">
              <a:solidFill>
                <a:schemeClr val="accent1">
                  <a:lumMod val="50000"/>
                </a:schemeClr>
              </a:solidFill>
            </a:endParaRPr>
          </a:p>
          <a:p>
            <a:pPr marL="0" indent="0">
              <a:buNone/>
            </a:pPr>
            <a:r>
              <a:rPr lang="fa-IR" b="1" u="sng" dirty="0"/>
              <a:t>تذکر: </a:t>
            </a:r>
            <a:endParaRPr lang="fa-IR" b="1" u="sng" dirty="0" smtClean="0"/>
          </a:p>
          <a:p>
            <a:pPr marL="0" indent="0">
              <a:buNone/>
            </a:pPr>
            <a:r>
              <a:rPr lang="fa-IR" dirty="0" smtClean="0"/>
              <a:t>برای </a:t>
            </a:r>
            <a:r>
              <a:rPr lang="fa-IR" dirty="0"/>
              <a:t>بررسی مقدار </a:t>
            </a:r>
            <a:r>
              <a:rPr lang="fa-IR" dirty="0" smtClean="0"/>
              <a:t> </a:t>
            </a:r>
            <a:r>
              <a:rPr lang="en-US" sz="2000" dirty="0" smtClean="0"/>
              <a:t>NULL </a:t>
            </a:r>
            <a:r>
              <a:rPr lang="fa-IR" dirty="0" smtClean="0"/>
              <a:t> بودن </a:t>
            </a:r>
            <a:r>
              <a:rPr lang="fa-IR" dirty="0"/>
              <a:t>یک فیلد باید از عبارت </a:t>
            </a:r>
            <a:r>
              <a:rPr lang="en-US" dirty="0"/>
              <a:t>is </a:t>
            </a:r>
            <a:r>
              <a:rPr lang="en-US" sz="2000" dirty="0"/>
              <a:t>NULL</a:t>
            </a:r>
            <a:r>
              <a:rPr lang="fa-IR" dirty="0"/>
              <a:t> استفاده کنیم و برای بررسی عدم </a:t>
            </a:r>
            <a:r>
              <a:rPr lang="en-US" sz="2000" dirty="0"/>
              <a:t>NULL</a:t>
            </a:r>
            <a:r>
              <a:rPr lang="fa-IR" dirty="0"/>
              <a:t> بودن از عبارت </a:t>
            </a:r>
            <a:r>
              <a:rPr lang="en-US" sz="2000" dirty="0"/>
              <a:t>NOT NULL</a:t>
            </a:r>
            <a:r>
              <a:rPr lang="fa-IR" sz="2000" dirty="0"/>
              <a:t> </a:t>
            </a:r>
            <a:r>
              <a:rPr lang="fa-IR" dirty="0"/>
              <a:t>استفاده می کنیم</a:t>
            </a:r>
            <a:r>
              <a:rPr lang="fa-IR" dirty="0" smtClean="0"/>
              <a:t>.</a:t>
            </a:r>
          </a:p>
          <a:p>
            <a:endParaRPr lang="en-US" dirty="0"/>
          </a:p>
          <a:p>
            <a:pPr marL="0" indent="0">
              <a:buNone/>
            </a:pPr>
            <a:r>
              <a:rPr lang="fa-IR" b="1" u="sng" dirty="0"/>
              <a:t>مثال 26:</a:t>
            </a:r>
            <a:endParaRPr lang="en-US" b="1" u="sng" dirty="0"/>
          </a:p>
          <a:p>
            <a:pPr marL="0" indent="0" algn="l">
              <a:buNone/>
            </a:pPr>
            <a:r>
              <a:rPr lang="en-US" dirty="0"/>
              <a:t>Select   S#   </a:t>
            </a:r>
            <a:endParaRPr lang="en-US" dirty="0" smtClean="0"/>
          </a:p>
          <a:p>
            <a:pPr marL="0" indent="0" algn="l">
              <a:buNone/>
            </a:pPr>
            <a:r>
              <a:rPr lang="en-US" dirty="0" smtClean="0"/>
              <a:t>from   </a:t>
            </a:r>
            <a:r>
              <a:rPr lang="en-US" dirty="0"/>
              <a:t>S   </a:t>
            </a:r>
            <a:endParaRPr lang="en-US" dirty="0" smtClean="0"/>
          </a:p>
          <a:p>
            <a:pPr marL="0" indent="0" algn="l">
              <a:buNone/>
            </a:pPr>
            <a:r>
              <a:rPr lang="en-US" dirty="0" smtClean="0"/>
              <a:t>where   </a:t>
            </a:r>
            <a:r>
              <a:rPr lang="en-US" dirty="0"/>
              <a:t>status   is NULL</a:t>
            </a:r>
          </a:p>
          <a:p>
            <a:pPr marL="0" indent="0">
              <a:buNone/>
            </a:pPr>
            <a:r>
              <a:rPr lang="fa-IR" b="1" u="sng" dirty="0"/>
              <a:t>تذکر: </a:t>
            </a:r>
            <a:endParaRPr lang="fa-IR" b="1" u="sng" dirty="0" smtClean="0"/>
          </a:p>
          <a:p>
            <a:pPr marL="0" indent="0">
              <a:buNone/>
            </a:pPr>
            <a:r>
              <a:rPr lang="fa-IR" dirty="0" smtClean="0"/>
              <a:t>عملگر </a:t>
            </a:r>
            <a:r>
              <a:rPr lang="en-US" dirty="0"/>
              <a:t>like</a:t>
            </a:r>
            <a:r>
              <a:rPr lang="fa-IR" dirty="0"/>
              <a:t> نسبت به بزرگی و کوچکی حروف حساس است</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43</a:t>
            </a:fld>
            <a:endParaRPr lang="en-US"/>
          </a:p>
        </p:txBody>
      </p:sp>
    </p:spTree>
    <p:extLst>
      <p:ext uri="{BB962C8B-B14F-4D97-AF65-F5344CB8AC3E}">
        <p14:creationId xmlns:p14="http://schemas.microsoft.com/office/powerpoint/2010/main" val="103567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8" end="8"/>
                                            </p:txEl>
                                          </p:spTgt>
                                        </p:tgtEl>
                                        <p:attrNameLst>
                                          <p:attrName>style.visibility</p:attrName>
                                        </p:attrNameLst>
                                      </p:cBhvr>
                                      <p:to>
                                        <p:strVal val="visible"/>
                                      </p:to>
                                    </p:set>
                                    <p:animEffect transition="in" filter="wipe(down)">
                                      <p:cBhvr>
                                        <p:cTn id="18" dur="500"/>
                                        <p:tgtEl>
                                          <p:spTgt spid="3">
                                            <p:txEl>
                                              <p:pRg st="8" end="8"/>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animEffect transition="in" filter="wipe(down)">
                                      <p:cBhvr>
                                        <p:cTn id="21" dur="500"/>
                                        <p:tgtEl>
                                          <p:spTgt spid="3">
                                            <p:txEl>
                                              <p:pRg st="9" end="9"/>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10" end="10"/>
                                            </p:txEl>
                                          </p:spTgt>
                                        </p:tgtEl>
                                        <p:attrNameLst>
                                          <p:attrName>style.visibility</p:attrName>
                                        </p:attrNameLst>
                                      </p:cBhvr>
                                      <p:to>
                                        <p:strVal val="visible"/>
                                      </p:to>
                                    </p:set>
                                    <p:animEffect transition="in" filter="wipe(down)">
                                      <p:cBhvr>
                                        <p:cTn id="24" dur="500"/>
                                        <p:tgtEl>
                                          <p:spTgt spid="3">
                                            <p:txEl>
                                              <p:pRg st="10" end="10"/>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animEffect transition="in" filter="wipe(down)">
                                      <p:cBhvr>
                                        <p:cTn id="27" dur="500"/>
                                        <p:tgtEl>
                                          <p:spTgt spid="3">
                                            <p:txEl>
                                              <p:pRg st="11" end="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32" dur="500"/>
                                        <p:tgtEl>
                                          <p:spTgt spid="3">
                                            <p:txEl>
                                              <p:pRg st="12" end="12"/>
                                            </p:txEl>
                                          </p:spTgt>
                                        </p:tgtEl>
                                      </p:cBhvr>
                                    </p:animEffect>
                                  </p:childTnLst>
                                </p:cTn>
                              </p:par>
                              <p:par>
                                <p:cTn id="33" presetID="14" presetClass="entr" presetSubtype="10" fill="hold"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35"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7543800" cy="762000"/>
          </a:xfrm>
        </p:spPr>
        <p:txBody>
          <a:bodyPr/>
          <a:lstStyle/>
          <a:p>
            <a:r>
              <a:rPr lang="fa-IR" sz="4000" dirty="0"/>
              <a:t>پرس و جوهای مبتنی بر پیوند </a:t>
            </a:r>
            <a:r>
              <a:rPr lang="fa-IR" sz="4000" dirty="0" smtClean="0"/>
              <a:t>جدول ها</a:t>
            </a:r>
            <a:endParaRPr lang="en-US" sz="4000" dirty="0"/>
          </a:p>
        </p:txBody>
      </p:sp>
      <p:sp>
        <p:nvSpPr>
          <p:cNvPr id="3" name="Content Placeholder 2"/>
          <p:cNvSpPr>
            <a:spLocks noGrp="1"/>
          </p:cNvSpPr>
          <p:nvPr>
            <p:ph idx="1"/>
          </p:nvPr>
        </p:nvSpPr>
        <p:spPr>
          <a:xfrm>
            <a:off x="228600" y="1371600"/>
            <a:ext cx="8763000" cy="2133600"/>
          </a:xfrm>
        </p:spPr>
        <p:txBody>
          <a:bodyPr>
            <a:normAutofit/>
          </a:bodyPr>
          <a:lstStyle/>
          <a:p>
            <a:pPr marL="0" indent="0">
              <a:buNone/>
            </a:pPr>
            <a:r>
              <a:rPr lang="fa-IR" dirty="0" smtClean="0"/>
              <a:t>پیوند </a:t>
            </a:r>
            <a:r>
              <a:rPr lang="fa-IR" dirty="0"/>
              <a:t>نوعی پرس و جو است که طی آن عمل بازیابی از بیش از یک جدول انجام می پذیرد.</a:t>
            </a:r>
            <a:endParaRPr lang="en-US" dirty="0"/>
          </a:p>
          <a:p>
            <a:pPr marL="0" indent="0">
              <a:buNone/>
            </a:pPr>
            <a:r>
              <a:rPr lang="fa-IR" b="1" u="sng" dirty="0"/>
              <a:t>مثال 27: </a:t>
            </a:r>
            <a:endParaRPr lang="fa-IR" b="1" u="sng" dirty="0" smtClean="0"/>
          </a:p>
          <a:p>
            <a:pPr marL="0" indent="0">
              <a:buNone/>
            </a:pPr>
            <a:r>
              <a:rPr lang="fa-IR" dirty="0" smtClean="0"/>
              <a:t>خروجی </a:t>
            </a:r>
            <a:r>
              <a:rPr lang="fa-IR" dirty="0"/>
              <a:t>دستور زیر چیست؟</a:t>
            </a:r>
            <a:endParaRPr lang="en-US" dirty="0"/>
          </a:p>
          <a:p>
            <a:pPr marL="0" indent="0" algn="l" rtl="0">
              <a:buNone/>
            </a:pPr>
            <a:r>
              <a:rPr lang="en-US" sz="2000" dirty="0"/>
              <a:t>Select  S.S#, </a:t>
            </a:r>
            <a:r>
              <a:rPr lang="en-US" sz="2000" dirty="0" err="1"/>
              <a:t>S.city</a:t>
            </a:r>
            <a:r>
              <a:rPr lang="en-US" sz="2000" dirty="0"/>
              <a:t>, P.P#, </a:t>
            </a:r>
            <a:r>
              <a:rPr lang="en-US" sz="2000" dirty="0" err="1"/>
              <a:t>P.city</a:t>
            </a:r>
            <a:endParaRPr lang="en-US" sz="2000" dirty="0"/>
          </a:p>
          <a:p>
            <a:pPr marL="0" indent="0" algn="l" rtl="0">
              <a:buNone/>
            </a:pPr>
            <a:r>
              <a:rPr lang="en-US" sz="2000" dirty="0"/>
              <a:t>From   S,P   where  </a:t>
            </a:r>
            <a:r>
              <a:rPr lang="en-US" sz="2000" dirty="0" err="1"/>
              <a:t>S.city</a:t>
            </a:r>
            <a:r>
              <a:rPr lang="en-US" sz="2000" dirty="0"/>
              <a:t> = </a:t>
            </a:r>
            <a:r>
              <a:rPr lang="en-US" sz="2000" dirty="0" err="1" smtClean="0"/>
              <a:t>P.city</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44</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711681"/>
            <a:ext cx="2290763" cy="2052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3810000"/>
            <a:ext cx="2700338" cy="2112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ight Arrow 4"/>
          <p:cNvSpPr/>
          <p:nvPr/>
        </p:nvSpPr>
        <p:spPr>
          <a:xfrm>
            <a:off x="5791200" y="4267200"/>
            <a:ext cx="381000" cy="4708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Table 7"/>
          <p:cNvGraphicFramePr>
            <a:graphicFrameLocks noGrp="1"/>
          </p:cNvGraphicFramePr>
          <p:nvPr>
            <p:extLst>
              <p:ext uri="{D42A27DB-BD31-4B8C-83A1-F6EECF244321}">
                <p14:modId xmlns:p14="http://schemas.microsoft.com/office/powerpoint/2010/main" val="4141407850"/>
              </p:ext>
            </p:extLst>
          </p:nvPr>
        </p:nvGraphicFramePr>
        <p:xfrm>
          <a:off x="6400800" y="3048000"/>
          <a:ext cx="2103120" cy="3108960"/>
        </p:xfrm>
        <a:graphic>
          <a:graphicData uri="http://schemas.openxmlformats.org/drawingml/2006/table">
            <a:tbl>
              <a:tblPr firstRow="1" bandRow="1">
                <a:tableStyleId>{5C22544A-7EE6-4342-B048-85BDC9FD1C3A}</a:tableStyleId>
              </a:tblPr>
              <a:tblGrid>
                <a:gridCol w="457200"/>
                <a:gridCol w="548640"/>
                <a:gridCol w="548640"/>
                <a:gridCol w="548640"/>
              </a:tblGrid>
              <a:tr h="182880">
                <a:tc>
                  <a:txBody>
                    <a:bodyPr/>
                    <a:lstStyle/>
                    <a:p>
                      <a:pPr algn="ctr"/>
                      <a:r>
                        <a:rPr lang="en-US" sz="1100" dirty="0" smtClean="0">
                          <a:solidFill>
                            <a:schemeClr val="tx1"/>
                          </a:solidFill>
                        </a:rPr>
                        <a:t>S.S#</a:t>
                      </a:r>
                      <a:endParaRPr lang="en-US" sz="11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100" dirty="0" err="1" smtClean="0">
                          <a:solidFill>
                            <a:schemeClr val="tx1"/>
                          </a:solidFill>
                        </a:rPr>
                        <a:t>S.city</a:t>
                      </a:r>
                      <a:endParaRPr lang="en-US" sz="11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100" dirty="0" smtClean="0">
                          <a:solidFill>
                            <a:schemeClr val="tx1"/>
                          </a:solidFill>
                        </a:rPr>
                        <a:t>P.P#</a:t>
                      </a:r>
                      <a:endParaRPr lang="en-US" sz="11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100" dirty="0" err="1" smtClean="0">
                          <a:solidFill>
                            <a:schemeClr val="tx1"/>
                          </a:solidFill>
                        </a:rPr>
                        <a:t>P.city</a:t>
                      </a:r>
                      <a:endParaRPr lang="en-US" sz="11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182880">
                <a:tc>
                  <a:txBody>
                    <a:bodyPr/>
                    <a:lstStyle/>
                    <a:p>
                      <a:pPr algn="ctr"/>
                      <a:r>
                        <a:rPr lang="en-US" sz="1100" dirty="0" smtClean="0"/>
                        <a:t>S1</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P1</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82880">
                <a:tc>
                  <a:txBody>
                    <a:bodyPr/>
                    <a:lstStyle/>
                    <a:p>
                      <a:pPr algn="ctr"/>
                      <a:r>
                        <a:rPr lang="en-US" sz="1100" smtClean="0"/>
                        <a:t>S1</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P4</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82880">
                <a:tc>
                  <a:txBody>
                    <a:bodyPr/>
                    <a:lstStyle/>
                    <a:p>
                      <a:pPr algn="ctr"/>
                      <a:r>
                        <a:rPr lang="en-US" sz="1100" dirty="0" smtClean="0"/>
                        <a:t>S1</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P6</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82880">
                <a:tc>
                  <a:txBody>
                    <a:bodyPr/>
                    <a:lstStyle/>
                    <a:p>
                      <a:pPr algn="ctr"/>
                      <a:r>
                        <a:rPr lang="en-US" sz="1100" dirty="0" smtClean="0"/>
                        <a:t>S2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smtClean="0"/>
                        <a:t>C3</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P2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C3</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182880">
                <a:tc>
                  <a:txBody>
                    <a:bodyPr/>
                    <a:lstStyle/>
                    <a:p>
                      <a:pPr algn="ctr"/>
                      <a:r>
                        <a:rPr lang="en-US" sz="1100" dirty="0" smtClean="0"/>
                        <a:t>S2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C3</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P5</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C3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182880">
                <a:tc>
                  <a:txBody>
                    <a:bodyPr/>
                    <a:lstStyle/>
                    <a:p>
                      <a:pPr algn="ctr"/>
                      <a:r>
                        <a:rPr lang="en-US" sz="1100" dirty="0" smtClean="0"/>
                        <a:t>S3</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P1</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P4</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P6</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P1</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P4</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P6</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100" dirty="0" smtClean="0"/>
                        <a:t>C2</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bl>
          </a:graphicData>
        </a:graphic>
      </p:graphicFrame>
      <p:sp>
        <p:nvSpPr>
          <p:cNvPr id="6" name="Rectangle 5"/>
          <p:cNvSpPr/>
          <p:nvPr/>
        </p:nvSpPr>
        <p:spPr>
          <a:xfrm>
            <a:off x="228600" y="6198831"/>
            <a:ext cx="7662068" cy="646331"/>
          </a:xfrm>
          <a:prstGeom prst="rect">
            <a:avLst/>
          </a:prstGeom>
        </p:spPr>
        <p:txBody>
          <a:bodyPr wrap="square">
            <a:spAutoFit/>
          </a:bodyPr>
          <a:lstStyle/>
          <a:p>
            <a:pPr algn="r" rtl="1"/>
            <a:r>
              <a:rPr lang="fa-IR" dirty="0">
                <a:cs typeface="2  Mitra" pitchFamily="2" charset="-78"/>
              </a:rPr>
              <a:t>برای اجتناب از ابهام، دو ستون </a:t>
            </a:r>
            <a:r>
              <a:rPr lang="en-US" dirty="0">
                <a:cs typeface="2  Mitra" pitchFamily="2" charset="-78"/>
              </a:rPr>
              <a:t>city</a:t>
            </a:r>
            <a:r>
              <a:rPr lang="fa-IR" dirty="0">
                <a:cs typeface="2  Mitra" pitchFamily="2" charset="-78"/>
              </a:rPr>
              <a:t> ، به صورت </a:t>
            </a:r>
            <a:r>
              <a:rPr lang="en-US" dirty="0" err="1">
                <a:cs typeface="2  Mitra" pitchFamily="2" charset="-78"/>
              </a:rPr>
              <a:t>S.city</a:t>
            </a:r>
            <a:r>
              <a:rPr lang="fa-IR" dirty="0">
                <a:cs typeface="2  Mitra" pitchFamily="2" charset="-78"/>
              </a:rPr>
              <a:t> و </a:t>
            </a:r>
            <a:r>
              <a:rPr lang="en-US" dirty="0" err="1">
                <a:cs typeface="2  Mitra" pitchFamily="2" charset="-78"/>
              </a:rPr>
              <a:t>P.city</a:t>
            </a:r>
            <a:r>
              <a:rPr lang="fa-IR" dirty="0">
                <a:cs typeface="2  Mitra" pitchFamily="2" charset="-78"/>
              </a:rPr>
              <a:t> باید نوشته شوند. ولی </a:t>
            </a:r>
            <a:r>
              <a:rPr lang="en-US" dirty="0">
                <a:cs typeface="2  Mitra" pitchFamily="2" charset="-78"/>
              </a:rPr>
              <a:t>S.S#</a:t>
            </a:r>
            <a:r>
              <a:rPr lang="fa-IR" dirty="0">
                <a:cs typeface="2  Mitra" pitchFamily="2" charset="-78"/>
              </a:rPr>
              <a:t> را می توانستیم به صورت </a:t>
            </a:r>
            <a:r>
              <a:rPr lang="en-US" dirty="0">
                <a:cs typeface="2  Mitra" pitchFamily="2" charset="-78"/>
              </a:rPr>
              <a:t>S#</a:t>
            </a:r>
            <a:r>
              <a:rPr lang="fa-IR" dirty="0">
                <a:cs typeface="2  Mitra" pitchFamily="2" charset="-78"/>
              </a:rPr>
              <a:t> هم بنویسیم.</a:t>
            </a:r>
            <a:endParaRPr lang="en-US" dirty="0">
              <a:cs typeface="2  Mitra" pitchFamily="2" charset="-78"/>
            </a:endParaRPr>
          </a:p>
        </p:txBody>
      </p:sp>
    </p:spTree>
    <p:extLst>
      <p:ext uri="{BB962C8B-B14F-4D97-AF65-F5344CB8AC3E}">
        <p14:creationId xmlns:p14="http://schemas.microsoft.com/office/powerpoint/2010/main" val="16937462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7543800" cy="762000"/>
          </a:xfrm>
        </p:spPr>
        <p:txBody>
          <a:bodyPr/>
          <a:lstStyle/>
          <a:p>
            <a:r>
              <a:rPr lang="fa-IR" sz="4000" dirty="0"/>
              <a:t>پرس و جوهای مبتنی بر پیوند </a:t>
            </a:r>
            <a:r>
              <a:rPr lang="fa-IR" sz="4000" dirty="0" smtClean="0"/>
              <a:t>جدول ها</a:t>
            </a:r>
            <a:endParaRPr lang="en-US" sz="4000" dirty="0"/>
          </a:p>
        </p:txBody>
      </p:sp>
      <p:sp>
        <p:nvSpPr>
          <p:cNvPr id="3" name="Content Placeholder 2"/>
          <p:cNvSpPr>
            <a:spLocks noGrp="1"/>
          </p:cNvSpPr>
          <p:nvPr>
            <p:ph idx="1"/>
          </p:nvPr>
        </p:nvSpPr>
        <p:spPr>
          <a:xfrm>
            <a:off x="228600" y="1371600"/>
            <a:ext cx="8763000" cy="4724400"/>
          </a:xfrm>
        </p:spPr>
        <p:txBody>
          <a:bodyPr>
            <a:normAutofit/>
          </a:bodyPr>
          <a:lstStyle/>
          <a:p>
            <a:pPr marL="0" indent="0">
              <a:buNone/>
            </a:pPr>
            <a:r>
              <a:rPr lang="fa-IR" b="1" u="sng" dirty="0" smtClean="0"/>
              <a:t>مثال 28: </a:t>
            </a:r>
          </a:p>
          <a:p>
            <a:pPr marL="0" indent="0" algn="l" rtl="0">
              <a:buNone/>
            </a:pPr>
            <a:r>
              <a:rPr lang="en-US" dirty="0"/>
              <a:t>Select   S.*, P.*</a:t>
            </a:r>
          </a:p>
          <a:p>
            <a:pPr marL="0" indent="0" algn="l" rtl="0">
              <a:buNone/>
            </a:pPr>
            <a:r>
              <a:rPr lang="en-US" dirty="0"/>
              <a:t>From   S,P</a:t>
            </a:r>
          </a:p>
          <a:p>
            <a:pPr marL="0" indent="0" algn="l" rtl="0">
              <a:buNone/>
            </a:pPr>
            <a:r>
              <a:rPr lang="en-US" dirty="0"/>
              <a:t>Where   </a:t>
            </a:r>
            <a:r>
              <a:rPr lang="en-US" dirty="0" err="1"/>
              <a:t>S.city</a:t>
            </a:r>
            <a:r>
              <a:rPr lang="en-US" dirty="0"/>
              <a:t> = </a:t>
            </a:r>
            <a:r>
              <a:rPr lang="en-US" dirty="0" err="1"/>
              <a:t>P.city</a:t>
            </a:r>
            <a:endParaRPr lang="en-US" dirty="0"/>
          </a:p>
          <a:p>
            <a:pPr marL="0" indent="0">
              <a:buNone/>
            </a:pPr>
            <a:r>
              <a:rPr lang="fa-IR" dirty="0"/>
              <a:t>دستور فوق تمام فیلدهای دو جدول را در صورت برقراری شرط می نویسد. خروجی آن را ترسیم کنید.</a:t>
            </a:r>
            <a:endParaRPr lang="en-US" dirty="0"/>
          </a:p>
          <a:p>
            <a:pPr marL="0" indent="0">
              <a:buNone/>
            </a:pPr>
            <a:r>
              <a:rPr lang="fa-IR" dirty="0"/>
              <a:t>عمل پیوند به شرط تساوی طبق تعریف باید جدولی را بدهد حاوی دو ستون یکسان. اگر یکی از دو ستون را از جدول جواب حذف کنیم، جدول حاصله را پیوند طبیعی می نامیم.</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14995772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924800" y="6172200"/>
            <a:ext cx="762000" cy="365125"/>
          </a:xfrm>
        </p:spPr>
        <p:txBody>
          <a:bodyPr/>
          <a:lstStyle/>
          <a:p>
            <a:fld id="{B6F15528-21DE-4FAA-801E-634DDDAF4B2B}" type="slidenum">
              <a:rPr lang="en-US" smtClean="0"/>
              <a:pPr/>
              <a:t>46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963456142"/>
              </p:ext>
            </p:extLst>
          </p:nvPr>
        </p:nvGraphicFramePr>
        <p:xfrm>
          <a:off x="381001" y="533404"/>
          <a:ext cx="7955280" cy="5562596"/>
        </p:xfrm>
        <a:graphic>
          <a:graphicData uri="http://schemas.openxmlformats.org/drawingml/2006/table">
            <a:tbl>
              <a:tblPr firstRow="1" bandRow="1">
                <a:tableStyleId>{5C22544A-7EE6-4342-B048-85BDC9FD1C3A}</a:tableStyleId>
              </a:tblPr>
              <a:tblGrid>
                <a:gridCol w="640080"/>
                <a:gridCol w="1097280"/>
                <a:gridCol w="1005840"/>
                <a:gridCol w="731520"/>
                <a:gridCol w="640080"/>
                <a:gridCol w="1097280"/>
                <a:gridCol w="914400"/>
                <a:gridCol w="1097280"/>
                <a:gridCol w="731520"/>
              </a:tblGrid>
              <a:tr h="770721">
                <a:tc>
                  <a:txBody>
                    <a:bodyPr/>
                    <a:lstStyle/>
                    <a:p>
                      <a:pPr algn="ctr"/>
                      <a:r>
                        <a:rPr lang="en-US" sz="1800" b="1" kern="1200" dirty="0" smtClean="0">
                          <a:solidFill>
                            <a:schemeClr val="tx1"/>
                          </a:solidFill>
                          <a:latin typeface="+mn-lt"/>
                          <a:ea typeface="+mn-ea"/>
                          <a:cs typeface="+mn-cs"/>
                        </a:rPr>
                        <a:t>S.S#</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800" b="1" kern="1200" dirty="0" err="1" smtClean="0">
                          <a:solidFill>
                            <a:schemeClr val="tx1"/>
                          </a:solidFill>
                          <a:latin typeface="+mn-lt"/>
                          <a:ea typeface="+mn-ea"/>
                          <a:cs typeface="+mn-cs"/>
                        </a:rPr>
                        <a:t>S.Sname</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800" b="1" kern="1200" dirty="0" err="1" smtClean="0">
                          <a:solidFill>
                            <a:schemeClr val="tx1"/>
                          </a:solidFill>
                          <a:latin typeface="+mn-lt"/>
                          <a:ea typeface="+mn-ea"/>
                          <a:cs typeface="+mn-cs"/>
                        </a:rPr>
                        <a:t>S.status</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800" b="1" kern="1200" dirty="0" err="1" smtClean="0">
                          <a:solidFill>
                            <a:schemeClr val="tx1"/>
                          </a:solidFill>
                          <a:latin typeface="+mn-lt"/>
                          <a:ea typeface="+mn-ea"/>
                          <a:cs typeface="+mn-cs"/>
                        </a:rPr>
                        <a:t>S.city</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800" b="1" kern="1200" dirty="0" smtClean="0">
                          <a:solidFill>
                            <a:schemeClr val="tx1"/>
                          </a:solidFill>
                          <a:latin typeface="+mn-lt"/>
                          <a:ea typeface="+mn-ea"/>
                          <a:cs typeface="+mn-cs"/>
                        </a:rPr>
                        <a:t>P.P#</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800" b="1" kern="1200" dirty="0" err="1" smtClean="0">
                          <a:solidFill>
                            <a:schemeClr val="tx1"/>
                          </a:solidFill>
                          <a:latin typeface="+mn-lt"/>
                          <a:ea typeface="+mn-ea"/>
                          <a:cs typeface="+mn-cs"/>
                        </a:rPr>
                        <a:t>P.Pname</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800" b="1" kern="1200" dirty="0" err="1" smtClean="0">
                          <a:solidFill>
                            <a:schemeClr val="tx1"/>
                          </a:solidFill>
                          <a:latin typeface="+mn-lt"/>
                          <a:ea typeface="+mn-ea"/>
                          <a:cs typeface="+mn-cs"/>
                        </a:rPr>
                        <a:t>P.color</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800" b="1" kern="1200" dirty="0" err="1" smtClean="0">
                          <a:solidFill>
                            <a:schemeClr val="tx1"/>
                          </a:solidFill>
                          <a:latin typeface="+mn-lt"/>
                          <a:ea typeface="+mn-ea"/>
                          <a:cs typeface="+mn-cs"/>
                        </a:rPr>
                        <a:t>P.weight</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800" b="1" kern="1200" dirty="0" err="1" smtClean="0">
                          <a:solidFill>
                            <a:schemeClr val="tx1"/>
                          </a:solidFill>
                          <a:latin typeface="+mn-lt"/>
                          <a:ea typeface="+mn-ea"/>
                          <a:cs typeface="+mn-cs"/>
                        </a:rPr>
                        <a:t>P.city</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435625">
                <a:tc>
                  <a:txBody>
                    <a:bodyPr/>
                    <a:lstStyle/>
                    <a:p>
                      <a:pPr algn="ctr"/>
                      <a:r>
                        <a:rPr lang="en-US" sz="1800" dirty="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P1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35625">
                <a:tc>
                  <a:txBody>
                    <a:bodyPr/>
                    <a:lstStyle/>
                    <a:p>
                      <a:pPr algn="ctr"/>
                      <a:r>
                        <a:rPr lang="en-US" sz="180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P4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35625">
                <a:tc>
                  <a:txBody>
                    <a:bodyPr/>
                    <a:lstStyle/>
                    <a:p>
                      <a:pPr algn="ctr"/>
                      <a:r>
                        <a:rPr lang="en-US" sz="1800" dirty="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P6</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35625">
                <a:tc>
                  <a:txBody>
                    <a:bodyPr/>
                    <a:lstStyle/>
                    <a:p>
                      <a:pPr algn="ctr"/>
                      <a:r>
                        <a:rPr lang="en-US" sz="1800" dirty="0" smtClean="0"/>
                        <a:t>S2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C3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P2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Bolt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Green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C3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435625">
                <a:tc>
                  <a:txBody>
                    <a:bodyPr/>
                    <a:lstStyle/>
                    <a:p>
                      <a:pPr algn="ctr"/>
                      <a:r>
                        <a:rPr lang="en-US" sz="1800" dirty="0" smtClean="0"/>
                        <a:t>S2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C3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P5</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C3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435625">
                <a:tc>
                  <a:txBody>
                    <a:bodyPr/>
                    <a:lstStyle/>
                    <a:p>
                      <a:pPr algn="ctr"/>
                      <a:r>
                        <a:rPr lang="en-US" sz="1800" dirty="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P1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356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P4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356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P6</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356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P1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4356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P4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4356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P6</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bl>
          </a:graphicData>
        </a:graphic>
      </p:graphicFrame>
    </p:spTree>
    <p:extLst>
      <p:ext uri="{BB962C8B-B14F-4D97-AF65-F5344CB8AC3E}">
        <p14:creationId xmlns:p14="http://schemas.microsoft.com/office/powerpoint/2010/main" val="3253944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0" indent="0">
              <a:buNone/>
            </a:pPr>
            <a:r>
              <a:rPr lang="fa-IR" b="1" u="sng" dirty="0" smtClean="0"/>
              <a:t>تذکر</a:t>
            </a:r>
            <a:r>
              <a:rPr lang="fa-IR" b="1" u="sng" dirty="0"/>
              <a:t>: </a:t>
            </a:r>
            <a:endParaRPr lang="fa-IR" b="1" u="sng" dirty="0" smtClean="0"/>
          </a:p>
          <a:p>
            <a:pPr marL="0" indent="0">
              <a:buNone/>
            </a:pPr>
            <a:r>
              <a:rPr lang="fa-IR" dirty="0" smtClean="0"/>
              <a:t>در </a:t>
            </a:r>
            <a:r>
              <a:rPr lang="fa-IR" dirty="0"/>
              <a:t>بعضی از نسخه های </a:t>
            </a:r>
            <a:r>
              <a:rPr lang="en-US" dirty="0"/>
              <a:t>SQL</a:t>
            </a:r>
            <a:r>
              <a:rPr lang="fa-IR" dirty="0"/>
              <a:t> می توان تا 16 جدول را با همدیگر پیوند داد</a:t>
            </a:r>
            <a:r>
              <a:rPr lang="fa-IR" dirty="0" smtClean="0"/>
              <a:t>.</a:t>
            </a:r>
          </a:p>
          <a:p>
            <a:pPr marL="0" indent="0">
              <a:buNone/>
            </a:pPr>
            <a:endParaRPr lang="fa-IR" dirty="0"/>
          </a:p>
          <a:p>
            <a:pPr marL="0" indent="0">
              <a:buNone/>
            </a:pPr>
            <a:endParaRPr lang="fa-IR" dirty="0" smtClean="0"/>
          </a:p>
          <a:p>
            <a:pPr marL="0" indent="0">
              <a:buNone/>
            </a:pPr>
            <a:r>
              <a:rPr lang="en-US" b="1" u="sng" dirty="0" smtClean="0"/>
              <a:t> </a:t>
            </a:r>
            <a:r>
              <a:rPr lang="fa-IR" b="1" u="sng" dirty="0"/>
              <a:t>نکته </a:t>
            </a:r>
            <a:r>
              <a:rPr lang="fa-IR" b="1" u="sng" dirty="0" smtClean="0"/>
              <a:t>:</a:t>
            </a:r>
          </a:p>
          <a:p>
            <a:pPr marL="0" indent="0">
              <a:buNone/>
            </a:pPr>
            <a:r>
              <a:rPr lang="fa-IR" dirty="0" smtClean="0"/>
              <a:t> دستور زیر </a:t>
            </a:r>
            <a:r>
              <a:rPr lang="fa-IR" dirty="0"/>
              <a:t>عمل ضرب کارتزین دو رابطه </a:t>
            </a:r>
            <a:r>
              <a:rPr lang="en-US" dirty="0"/>
              <a:t>S</a:t>
            </a:r>
            <a:r>
              <a:rPr lang="fa-IR" dirty="0"/>
              <a:t> و </a:t>
            </a:r>
            <a:r>
              <a:rPr lang="en-US" dirty="0"/>
              <a:t>P</a:t>
            </a:r>
            <a:r>
              <a:rPr lang="fa-IR" dirty="0"/>
              <a:t> را در </a:t>
            </a:r>
            <a:r>
              <a:rPr lang="en-US" dirty="0"/>
              <a:t>SQL</a:t>
            </a:r>
            <a:r>
              <a:rPr lang="fa-IR" dirty="0"/>
              <a:t> انجام می دهد.</a:t>
            </a:r>
            <a:endParaRPr lang="en-US" dirty="0"/>
          </a:p>
          <a:p>
            <a:endParaRPr lang="en-US" dirty="0" smtClean="0"/>
          </a:p>
          <a:p>
            <a:pPr marL="0" indent="0" algn="l">
              <a:buNone/>
            </a:pPr>
            <a:r>
              <a:rPr lang="en-US" dirty="0"/>
              <a:t>Select  S.* , P.*</a:t>
            </a:r>
          </a:p>
          <a:p>
            <a:pPr marL="0" indent="0" algn="l">
              <a:buNone/>
            </a:pPr>
            <a:r>
              <a:rPr lang="en-US" dirty="0"/>
              <a:t>From   </a:t>
            </a:r>
            <a:r>
              <a:rPr lang="en-US" dirty="0" smtClean="0"/>
              <a:t>S,P</a:t>
            </a: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245053882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randombar(horizontal)">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763000" cy="3733800"/>
          </a:xfrm>
        </p:spPr>
        <p:txBody>
          <a:bodyPr>
            <a:normAutofit fontScale="92500" lnSpcReduction="10000"/>
          </a:bodyPr>
          <a:lstStyle/>
          <a:p>
            <a:pPr marL="0" indent="0">
              <a:buNone/>
            </a:pPr>
            <a:r>
              <a:rPr lang="fa-IR" b="1" u="sng" dirty="0" smtClean="0"/>
              <a:t>مثال 2</a:t>
            </a:r>
            <a:r>
              <a:rPr lang="fa-IR" b="1" u="sng" dirty="0"/>
              <a:t>9</a:t>
            </a:r>
            <a:r>
              <a:rPr lang="fa-IR" b="1" u="sng" dirty="0" smtClean="0"/>
              <a:t>: </a:t>
            </a:r>
          </a:p>
          <a:p>
            <a:pPr marL="0" indent="0">
              <a:buNone/>
            </a:pPr>
            <a:r>
              <a:rPr lang="fa-IR" b="1" dirty="0">
                <a:solidFill>
                  <a:schemeClr val="accent1">
                    <a:lumMod val="50000"/>
                  </a:schemeClr>
                </a:solidFill>
              </a:rPr>
              <a:t>تمام جفت شهرهایی را بیابید که تهیه کننده ساکن شهر اول قطعه ای انبار شده در شهر دوم را تهیه کرده باشد. مثلاً </a:t>
            </a:r>
            <a:r>
              <a:rPr lang="en-US" b="1" dirty="0">
                <a:solidFill>
                  <a:schemeClr val="accent1">
                    <a:lumMod val="50000"/>
                  </a:schemeClr>
                </a:solidFill>
              </a:rPr>
              <a:t>S1</a:t>
            </a:r>
            <a:r>
              <a:rPr lang="fa-IR" b="1" dirty="0">
                <a:solidFill>
                  <a:schemeClr val="accent1">
                    <a:lumMod val="50000"/>
                  </a:schemeClr>
                </a:solidFill>
              </a:rPr>
              <a:t> قطعه </a:t>
            </a:r>
            <a:r>
              <a:rPr lang="en-US" b="1" dirty="0">
                <a:solidFill>
                  <a:schemeClr val="accent1">
                    <a:lumMod val="50000"/>
                  </a:schemeClr>
                </a:solidFill>
              </a:rPr>
              <a:t>P2</a:t>
            </a:r>
            <a:r>
              <a:rPr lang="fa-IR" b="1" dirty="0">
                <a:solidFill>
                  <a:schemeClr val="accent1">
                    <a:lumMod val="50000"/>
                  </a:schemeClr>
                </a:solidFill>
              </a:rPr>
              <a:t> را تهیه می کند. </a:t>
            </a:r>
            <a:r>
              <a:rPr lang="en-US" b="1" dirty="0">
                <a:solidFill>
                  <a:schemeClr val="accent1">
                    <a:lumMod val="50000"/>
                  </a:schemeClr>
                </a:solidFill>
              </a:rPr>
              <a:t>S1</a:t>
            </a:r>
            <a:r>
              <a:rPr lang="fa-IR" b="1" dirty="0">
                <a:solidFill>
                  <a:schemeClr val="accent1">
                    <a:lumMod val="50000"/>
                  </a:schemeClr>
                </a:solidFill>
              </a:rPr>
              <a:t> ساکن شهر </a:t>
            </a:r>
            <a:r>
              <a:rPr lang="en-US" b="1" dirty="0">
                <a:solidFill>
                  <a:schemeClr val="accent1">
                    <a:lumMod val="50000"/>
                  </a:schemeClr>
                </a:solidFill>
              </a:rPr>
              <a:t>C2</a:t>
            </a:r>
            <a:r>
              <a:rPr lang="fa-IR" b="1" dirty="0">
                <a:solidFill>
                  <a:schemeClr val="accent1">
                    <a:lumMod val="50000"/>
                  </a:schemeClr>
                </a:solidFill>
              </a:rPr>
              <a:t> و </a:t>
            </a:r>
            <a:r>
              <a:rPr lang="en-US" b="1" dirty="0">
                <a:solidFill>
                  <a:schemeClr val="accent1">
                    <a:lumMod val="50000"/>
                  </a:schemeClr>
                </a:solidFill>
              </a:rPr>
              <a:t>P2</a:t>
            </a:r>
            <a:r>
              <a:rPr lang="fa-IR" b="1" dirty="0">
                <a:solidFill>
                  <a:schemeClr val="accent1">
                    <a:lumMod val="50000"/>
                  </a:schemeClr>
                </a:solidFill>
              </a:rPr>
              <a:t> ساکن شهر </a:t>
            </a:r>
            <a:r>
              <a:rPr lang="en-US" b="1" dirty="0">
                <a:solidFill>
                  <a:schemeClr val="accent1">
                    <a:lumMod val="50000"/>
                  </a:schemeClr>
                </a:solidFill>
              </a:rPr>
              <a:t>C3</a:t>
            </a:r>
            <a:r>
              <a:rPr lang="fa-IR" b="1" dirty="0">
                <a:solidFill>
                  <a:schemeClr val="accent1">
                    <a:lumMod val="50000"/>
                  </a:schemeClr>
                </a:solidFill>
              </a:rPr>
              <a:t> است.</a:t>
            </a:r>
            <a:endParaRPr lang="en-US" b="1" dirty="0">
              <a:solidFill>
                <a:schemeClr val="accent1">
                  <a:lumMod val="50000"/>
                </a:schemeClr>
              </a:solidFill>
            </a:endParaRPr>
          </a:p>
          <a:p>
            <a:pPr marL="0" indent="0">
              <a:buNone/>
            </a:pPr>
            <a:r>
              <a:rPr lang="fa-IR" dirty="0"/>
              <a:t>بنابراین جفت شهر </a:t>
            </a:r>
            <a:r>
              <a:rPr lang="en-US" dirty="0"/>
              <a:t>(C2, C3)</a:t>
            </a:r>
            <a:r>
              <a:rPr lang="fa-IR" dirty="0"/>
              <a:t> یک سطر از جواب است:</a:t>
            </a:r>
            <a:endParaRPr lang="en-US" dirty="0"/>
          </a:p>
          <a:p>
            <a:pPr marL="0" indent="0" algn="l" rtl="0">
              <a:buNone/>
            </a:pPr>
            <a:r>
              <a:rPr lang="en-US" dirty="0"/>
              <a:t>Select   Distinct   </a:t>
            </a:r>
            <a:r>
              <a:rPr lang="en-US" dirty="0" err="1"/>
              <a:t>S.city</a:t>
            </a:r>
            <a:r>
              <a:rPr lang="en-US" dirty="0"/>
              <a:t>, </a:t>
            </a:r>
            <a:r>
              <a:rPr lang="en-US" dirty="0" err="1"/>
              <a:t>P.city</a:t>
            </a:r>
            <a:endParaRPr lang="en-US" dirty="0"/>
          </a:p>
          <a:p>
            <a:pPr marL="0" indent="0" algn="l" rtl="0">
              <a:buNone/>
            </a:pPr>
            <a:r>
              <a:rPr lang="en-US" dirty="0"/>
              <a:t>From   S,SP,P</a:t>
            </a:r>
          </a:p>
          <a:p>
            <a:pPr marL="0" indent="0" algn="l" rtl="0">
              <a:buNone/>
            </a:pPr>
            <a:r>
              <a:rPr lang="en-US" dirty="0"/>
              <a:t>Where  S.S# = SP.S#   AND  SP.P# = P.P#</a:t>
            </a:r>
          </a:p>
          <a:p>
            <a:pPr marL="0" indent="0">
              <a:buNone/>
            </a:pPr>
            <a:r>
              <a:rPr lang="fa-IR" dirty="0"/>
              <a:t> </a:t>
            </a:r>
            <a:endParaRPr lang="en-US" dirty="0"/>
          </a:p>
          <a:p>
            <a:pPr marL="0" indent="0">
              <a:buNone/>
            </a:pPr>
            <a:r>
              <a:rPr lang="fa-IR" dirty="0"/>
              <a:t> </a:t>
            </a:r>
            <a:r>
              <a:rPr lang="ar-SA" dirty="0" smtClean="0"/>
              <a:t>مثال </a:t>
            </a:r>
            <a:r>
              <a:rPr lang="ar-SA" dirty="0"/>
              <a:t>فوق، مثالی از پیوند سه جدول می باشد</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479805861"/>
              </p:ext>
            </p:extLst>
          </p:nvPr>
        </p:nvGraphicFramePr>
        <p:xfrm>
          <a:off x="6172200" y="4293506"/>
          <a:ext cx="1463040" cy="2194560"/>
        </p:xfrm>
        <a:graphic>
          <a:graphicData uri="http://schemas.openxmlformats.org/drawingml/2006/table">
            <a:tbl>
              <a:tblPr firstRow="1" bandRow="1">
                <a:tableStyleId>{5C22544A-7EE6-4342-B048-85BDC9FD1C3A}</a:tableStyleId>
              </a:tblPr>
              <a:tblGrid>
                <a:gridCol w="731520"/>
                <a:gridCol w="731520"/>
              </a:tblGrid>
              <a:tr h="314097">
                <a:tc>
                  <a:txBody>
                    <a:bodyPr/>
                    <a:lstStyle/>
                    <a:p>
                      <a:pPr algn="ctr"/>
                      <a:r>
                        <a:rPr lang="en-US" sz="1800" b="1" kern="1200" dirty="0" err="1" smtClean="0">
                          <a:solidFill>
                            <a:schemeClr val="tx1"/>
                          </a:solidFill>
                          <a:latin typeface="+mn-lt"/>
                          <a:ea typeface="+mn-ea"/>
                          <a:cs typeface="+mn-cs"/>
                        </a:rPr>
                        <a:t>S.city</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800" b="1" kern="1200" dirty="0" err="1" smtClean="0">
                          <a:solidFill>
                            <a:schemeClr val="tx1"/>
                          </a:solidFill>
                          <a:latin typeface="+mn-lt"/>
                          <a:ea typeface="+mn-ea"/>
                          <a:cs typeface="+mn-cs"/>
                        </a:rPr>
                        <a:t>P.city</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31762">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C3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C2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C3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C3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357" y="4280806"/>
            <a:ext cx="1782663" cy="1597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5556" y="4168586"/>
            <a:ext cx="2353243" cy="1841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4079" y="3593631"/>
            <a:ext cx="1209222"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ight Arrow 1"/>
          <p:cNvSpPr/>
          <p:nvPr/>
        </p:nvSpPr>
        <p:spPr>
          <a:xfrm>
            <a:off x="5638800" y="5079531"/>
            <a:ext cx="381000" cy="4068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88739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1800" y="457200"/>
            <a:ext cx="5867400" cy="5638800"/>
          </a:xfrm>
        </p:spPr>
        <p:txBody>
          <a:bodyPr>
            <a:normAutofit lnSpcReduction="10000"/>
          </a:bodyPr>
          <a:lstStyle/>
          <a:p>
            <a:pPr marL="0" indent="0" algn="just">
              <a:buNone/>
            </a:pPr>
            <a:r>
              <a:rPr lang="fa-IR" b="1" u="sng" dirty="0"/>
              <a:t>مثال 30: </a:t>
            </a:r>
            <a:endParaRPr lang="en-US" b="1" u="sng" dirty="0" smtClean="0"/>
          </a:p>
          <a:p>
            <a:pPr marL="0" indent="0" algn="just">
              <a:buNone/>
            </a:pPr>
            <a:r>
              <a:rPr lang="fa-IR" b="1" dirty="0" smtClean="0">
                <a:solidFill>
                  <a:schemeClr val="accent1">
                    <a:lumMod val="50000"/>
                  </a:schemeClr>
                </a:solidFill>
              </a:rPr>
              <a:t>(</a:t>
            </a:r>
            <a:r>
              <a:rPr lang="fa-IR" b="1" dirty="0">
                <a:solidFill>
                  <a:schemeClr val="accent1">
                    <a:lumMod val="50000"/>
                  </a:schemeClr>
                </a:solidFill>
              </a:rPr>
              <a:t>پیوند یک جدول با خودش) تمام جفت شماره تهیه کنندگانی را بیابید که از یک شهر باشند.</a:t>
            </a:r>
            <a:endParaRPr lang="en-US" b="1" dirty="0">
              <a:solidFill>
                <a:schemeClr val="accent1">
                  <a:lumMod val="50000"/>
                </a:schemeClr>
              </a:solidFill>
            </a:endParaRPr>
          </a:p>
          <a:p>
            <a:pPr marL="0" indent="0" algn="just" rtl="0">
              <a:buNone/>
            </a:pPr>
            <a:r>
              <a:rPr lang="en-US" sz="2000" dirty="0"/>
              <a:t>Select   </a:t>
            </a:r>
            <a:r>
              <a:rPr lang="en-US" sz="2000" dirty="0" err="1"/>
              <a:t>First.S</a:t>
            </a:r>
            <a:r>
              <a:rPr lang="en-US" sz="2000" dirty="0"/>
              <a:t># , </a:t>
            </a:r>
            <a:r>
              <a:rPr lang="en-US" sz="2000" dirty="0" err="1"/>
              <a:t>Second.S</a:t>
            </a:r>
            <a:r>
              <a:rPr lang="en-US" sz="2000" dirty="0"/>
              <a:t>#</a:t>
            </a:r>
          </a:p>
          <a:p>
            <a:pPr marL="0" indent="0" algn="just" rtl="0">
              <a:buNone/>
            </a:pPr>
            <a:r>
              <a:rPr lang="en-US" sz="2000" dirty="0"/>
              <a:t>From   </a:t>
            </a:r>
            <a:r>
              <a:rPr lang="en-US" sz="2000" dirty="0">
                <a:solidFill>
                  <a:schemeClr val="tx2">
                    <a:lumMod val="50000"/>
                  </a:schemeClr>
                </a:solidFill>
              </a:rPr>
              <a:t>S  First , S  Second</a:t>
            </a:r>
          </a:p>
          <a:p>
            <a:pPr marL="0" indent="0" algn="just" rtl="0">
              <a:buNone/>
            </a:pPr>
            <a:r>
              <a:rPr lang="en-US" sz="2000" dirty="0"/>
              <a:t>Where  </a:t>
            </a:r>
            <a:r>
              <a:rPr lang="en-US" sz="2000" dirty="0" err="1"/>
              <a:t>First.city</a:t>
            </a:r>
            <a:r>
              <a:rPr lang="en-US" sz="2000" dirty="0"/>
              <a:t> = </a:t>
            </a:r>
            <a:r>
              <a:rPr lang="en-US" sz="2000" dirty="0" err="1" smtClean="0"/>
              <a:t>Second.city</a:t>
            </a:r>
            <a:endParaRPr lang="fa-IR" sz="2000" dirty="0" smtClean="0"/>
          </a:p>
          <a:p>
            <a:pPr marL="0" indent="0" algn="just" rtl="0">
              <a:buNone/>
            </a:pPr>
            <a:endParaRPr lang="en-US" sz="2000" dirty="0"/>
          </a:p>
          <a:p>
            <a:pPr marL="0" indent="0" algn="just">
              <a:buNone/>
            </a:pPr>
            <a:r>
              <a:rPr lang="fa-IR" sz="2000" dirty="0"/>
              <a:t>فرض کنید در یک لحظه دو نسخه مجزا از </a:t>
            </a:r>
            <a:r>
              <a:rPr lang="en-US" sz="2000" dirty="0"/>
              <a:t>S</a:t>
            </a:r>
            <a:r>
              <a:rPr lang="fa-IR" sz="2000" dirty="0"/>
              <a:t> وجود دارد با </a:t>
            </a:r>
            <a:r>
              <a:rPr lang="fa-IR" sz="2000" dirty="0" smtClean="0"/>
              <a:t>نام</a:t>
            </a:r>
            <a:r>
              <a:rPr lang="fa-IR" sz="2000" dirty="0"/>
              <a:t> </a:t>
            </a:r>
            <a:r>
              <a:rPr lang="fa-IR" sz="2000" dirty="0" smtClean="0"/>
              <a:t>های </a:t>
            </a:r>
            <a:r>
              <a:rPr lang="fa-IR" sz="2000" dirty="0"/>
              <a:t>اختیاری </a:t>
            </a:r>
            <a:r>
              <a:rPr lang="en-US" sz="2000" dirty="0"/>
              <a:t>First</a:t>
            </a:r>
            <a:r>
              <a:rPr lang="fa-IR" sz="2000" dirty="0"/>
              <a:t> و </a:t>
            </a:r>
            <a:r>
              <a:rPr lang="en-US" sz="2000" dirty="0"/>
              <a:t>Second</a:t>
            </a:r>
            <a:r>
              <a:rPr lang="fa-IR" sz="2000" dirty="0"/>
              <a:t>. البته در سطح فیزیکی دو نسخه از جدول </a:t>
            </a:r>
            <a:r>
              <a:rPr lang="en-US" sz="2000" dirty="0"/>
              <a:t>S</a:t>
            </a:r>
            <a:r>
              <a:rPr lang="fa-IR" sz="2000" dirty="0"/>
              <a:t> ایجاد نمی شود. </a:t>
            </a:r>
            <a:endParaRPr lang="fa-IR" sz="2000" dirty="0" smtClean="0"/>
          </a:p>
          <a:p>
            <a:pPr marL="0" indent="0" algn="just">
              <a:buNone/>
            </a:pPr>
            <a:r>
              <a:rPr lang="fa-IR" sz="2000" dirty="0" smtClean="0"/>
              <a:t>در </a:t>
            </a:r>
            <a:r>
              <a:rPr lang="fa-IR" sz="2000" dirty="0"/>
              <a:t>بعضی از نسخه های </a:t>
            </a:r>
            <a:r>
              <a:rPr lang="en-US" sz="2000" dirty="0"/>
              <a:t>SQL</a:t>
            </a:r>
            <a:r>
              <a:rPr lang="fa-IR" sz="2000" dirty="0"/>
              <a:t> خط </a:t>
            </a:r>
            <a:r>
              <a:rPr lang="en-US" sz="2000" dirty="0"/>
              <a:t>From</a:t>
            </a:r>
            <a:r>
              <a:rPr lang="fa-IR" sz="2000" dirty="0"/>
              <a:t> به صورت زیر ( با </a:t>
            </a:r>
            <a:r>
              <a:rPr lang="en-US" sz="2000" dirty="0"/>
              <a:t>AS</a:t>
            </a:r>
            <a:r>
              <a:rPr lang="fa-IR" sz="2000" dirty="0"/>
              <a:t> ) نوشته می شود:</a:t>
            </a:r>
            <a:endParaRPr lang="en-US" sz="2000" dirty="0"/>
          </a:p>
          <a:p>
            <a:pPr marL="0" indent="0" algn="just" rtl="0">
              <a:buNone/>
            </a:pPr>
            <a:r>
              <a:rPr lang="en-US" sz="2000" dirty="0"/>
              <a:t>From   </a:t>
            </a:r>
            <a:r>
              <a:rPr lang="en-US" sz="2000" dirty="0">
                <a:solidFill>
                  <a:schemeClr val="tx2">
                    <a:lumMod val="50000"/>
                  </a:schemeClr>
                </a:solidFill>
              </a:rPr>
              <a:t>S   AS  First, S   AS   </a:t>
            </a:r>
            <a:r>
              <a:rPr lang="en-US" sz="2000" dirty="0" smtClean="0">
                <a:solidFill>
                  <a:schemeClr val="tx2">
                    <a:lumMod val="50000"/>
                  </a:schemeClr>
                </a:solidFill>
              </a:rPr>
              <a:t>Second</a:t>
            </a:r>
            <a:endParaRPr lang="fa-IR" sz="2000" dirty="0" smtClean="0">
              <a:solidFill>
                <a:schemeClr val="tx2">
                  <a:lumMod val="50000"/>
                </a:schemeClr>
              </a:solidFill>
            </a:endParaRPr>
          </a:p>
          <a:p>
            <a:pPr marL="0" indent="0" algn="just" rtl="0">
              <a:buNone/>
            </a:pPr>
            <a:endParaRPr lang="en-US" sz="2000" dirty="0"/>
          </a:p>
          <a:p>
            <a:pPr marL="0" indent="0" algn="just">
              <a:buNone/>
            </a:pPr>
            <a:r>
              <a:rPr lang="fa-IR" sz="2000" dirty="0"/>
              <a:t>بنابراین </a:t>
            </a:r>
            <a:r>
              <a:rPr lang="en-US" sz="2000" dirty="0"/>
              <a:t>AS</a:t>
            </a:r>
            <a:r>
              <a:rPr lang="fa-IR" sz="2000" dirty="0"/>
              <a:t> هم برای تغیر نام </a:t>
            </a:r>
            <a:r>
              <a:rPr lang="fa-IR" sz="2000" dirty="0" smtClean="0"/>
              <a:t>ستون های </a:t>
            </a:r>
            <a:r>
              <a:rPr lang="fa-IR" sz="2000" dirty="0"/>
              <a:t>جدول جواب و هم برای تغیر نام خود </a:t>
            </a:r>
            <a:r>
              <a:rPr lang="fa-IR" sz="2000" dirty="0" smtClean="0"/>
              <a:t>جدول ها </a:t>
            </a:r>
            <a:r>
              <a:rPr lang="fa-IR" sz="2000" dirty="0"/>
              <a:t>استفاده می شود. البته </a:t>
            </a:r>
            <a:r>
              <a:rPr lang="fa-IR" sz="2000" dirty="0" smtClean="0"/>
              <a:t>حوزه </a:t>
            </a:r>
            <a:r>
              <a:rPr lang="fa-IR" sz="2000" dirty="0"/>
              <a:t>عملکرد این </a:t>
            </a:r>
            <a:r>
              <a:rPr lang="fa-IR" sz="2000" dirty="0" smtClean="0"/>
              <a:t>تغییر </a:t>
            </a:r>
            <a:r>
              <a:rPr lang="fa-IR" sz="2000" dirty="0"/>
              <a:t>نام فقط در همان دستور است</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606739726"/>
              </p:ext>
            </p:extLst>
          </p:nvPr>
        </p:nvGraphicFramePr>
        <p:xfrm>
          <a:off x="304800" y="1371600"/>
          <a:ext cx="2316480" cy="4389120"/>
        </p:xfrm>
        <a:graphic>
          <a:graphicData uri="http://schemas.openxmlformats.org/drawingml/2006/table">
            <a:tbl>
              <a:tblPr firstRow="1" bandRow="1">
                <a:tableStyleId>{5C22544A-7EE6-4342-B048-85BDC9FD1C3A}</a:tableStyleId>
              </a:tblPr>
              <a:tblGrid>
                <a:gridCol w="1097280"/>
                <a:gridCol w="1219200"/>
              </a:tblGrid>
              <a:tr h="314097">
                <a:tc>
                  <a:txBody>
                    <a:bodyPr/>
                    <a:lstStyle/>
                    <a:p>
                      <a:pPr algn="ctr"/>
                      <a:r>
                        <a:rPr lang="en-US" sz="1800" b="1" kern="1200" dirty="0" smtClean="0">
                          <a:solidFill>
                            <a:schemeClr val="tx1"/>
                          </a:solidFill>
                          <a:latin typeface="+mn-lt"/>
                          <a:ea typeface="+mn-ea"/>
                          <a:cs typeface="+mn-cs"/>
                        </a:rPr>
                        <a:t>First.</a:t>
                      </a:r>
                      <a:r>
                        <a:rPr lang="en-US" sz="1800" b="1" kern="1200" baseline="0" dirty="0" smtClean="0">
                          <a:solidFill>
                            <a:schemeClr val="tx1"/>
                          </a:solidFill>
                          <a:latin typeface="+mn-lt"/>
                          <a:ea typeface="+mn-ea"/>
                          <a:cs typeface="+mn-cs"/>
                        </a:rPr>
                        <a:t> S#</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800" b="1" kern="1200" dirty="0" err="1" smtClean="0">
                          <a:solidFill>
                            <a:schemeClr val="tx1"/>
                          </a:solidFill>
                          <a:latin typeface="+mn-lt"/>
                          <a:ea typeface="+mn-ea"/>
                          <a:cs typeface="+mn-cs"/>
                        </a:rPr>
                        <a:t>Second.S</a:t>
                      </a:r>
                      <a:r>
                        <a:rPr lang="en-US" sz="1800" b="1" kern="1200" dirty="0" smtClean="0">
                          <a:solidFill>
                            <a:schemeClr val="tx1"/>
                          </a:solidFill>
                          <a:latin typeface="+mn-lt"/>
                          <a:ea typeface="+mn-ea"/>
                          <a:cs typeface="+mn-cs"/>
                        </a:rPr>
                        <a:t>#</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31762">
                <a:tc>
                  <a:txBody>
                    <a:bodyPr/>
                    <a:lstStyle/>
                    <a:p>
                      <a:pPr algn="ctr"/>
                      <a:r>
                        <a:rPr lang="en-US" sz="1800" dirty="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S4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S2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S5</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364584260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7" dur="500"/>
                                        <p:tgtEl>
                                          <p:spTgt spid="3">
                                            <p:txEl>
                                              <p:pRg st="7" end="7"/>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0" dur="500"/>
                                        <p:tgtEl>
                                          <p:spTgt spid="3">
                                            <p:txEl>
                                              <p:pRg st="8" end="8"/>
                                            </p:txEl>
                                          </p:spTgt>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14"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85800"/>
            <a:ext cx="7772400" cy="5410200"/>
          </a:xfrm>
        </p:spPr>
        <p:txBody>
          <a:bodyPr>
            <a:noAutofit/>
          </a:bodyPr>
          <a:lstStyle/>
          <a:p>
            <a:pPr algn="just"/>
            <a:r>
              <a:rPr lang="fa-IR" dirty="0"/>
              <a:t>یکی از نسخه های معروف </a:t>
            </a:r>
            <a:r>
              <a:rPr lang="en-US" dirty="0"/>
              <a:t>SQL</a:t>
            </a:r>
            <a:r>
              <a:rPr lang="fa-IR" dirty="0"/>
              <a:t> برای کامپیوترهای </a:t>
            </a:r>
            <a:r>
              <a:rPr lang="fa-IR" dirty="0" smtClean="0"/>
              <a:t>بزرگ، </a:t>
            </a:r>
            <a:r>
              <a:rPr lang="en-US" dirty="0"/>
              <a:t>SQL/DS</a:t>
            </a:r>
            <a:r>
              <a:rPr lang="fa-IR" dirty="0"/>
              <a:t> که محصول شرکت </a:t>
            </a:r>
            <a:r>
              <a:rPr lang="en-US" dirty="0"/>
              <a:t>IBM</a:t>
            </a:r>
            <a:r>
              <a:rPr lang="fa-IR" dirty="0"/>
              <a:t> است می باشد. </a:t>
            </a:r>
            <a:r>
              <a:rPr lang="en-US" dirty="0"/>
              <a:t>SQL\DC</a:t>
            </a:r>
            <a:r>
              <a:rPr lang="fa-IR" dirty="0"/>
              <a:t> یک سیستم کامپایلری </a:t>
            </a:r>
            <a:r>
              <a:rPr lang="fa-IR" dirty="0" smtClean="0"/>
              <a:t>است. </a:t>
            </a:r>
            <a:r>
              <a:rPr lang="fa-IR" dirty="0"/>
              <a:t>البته در حال حاضر بسیاری از سیستم های بانک اطلاعاتی مفسری می باشند. </a:t>
            </a:r>
            <a:r>
              <a:rPr lang="en-US" dirty="0"/>
              <a:t>SQL\DC</a:t>
            </a:r>
            <a:r>
              <a:rPr lang="fa-IR" dirty="0"/>
              <a:t> زبانی مستقل می باشد.</a:t>
            </a:r>
            <a:endParaRPr lang="en-US" dirty="0"/>
          </a:p>
          <a:p>
            <a:pPr algn="just"/>
            <a:r>
              <a:rPr lang="fa-IR" dirty="0" smtClean="0"/>
              <a:t>معمول ترین </a:t>
            </a:r>
            <a:r>
              <a:rPr lang="fa-IR" dirty="0"/>
              <a:t>نسخه این نرم افزار  در حال حاضر </a:t>
            </a:r>
            <a:r>
              <a:rPr lang="en-US" dirty="0"/>
              <a:t>SQL2</a:t>
            </a:r>
            <a:r>
              <a:rPr lang="fa-IR" dirty="0"/>
              <a:t> می باشد. البته در حال حاضر زبانی به نام </a:t>
            </a:r>
            <a:r>
              <a:rPr lang="en-US" dirty="0"/>
              <a:t>OSQL</a:t>
            </a:r>
            <a:r>
              <a:rPr lang="fa-IR" dirty="0"/>
              <a:t> پدید آمده و </a:t>
            </a:r>
            <a:r>
              <a:rPr lang="en-US" dirty="0"/>
              <a:t>ANSI</a:t>
            </a:r>
            <a:r>
              <a:rPr lang="fa-IR" dirty="0"/>
              <a:t> نسخه جدیدی به نام </a:t>
            </a:r>
            <a:r>
              <a:rPr lang="en-US" dirty="0"/>
              <a:t>SQL3</a:t>
            </a:r>
            <a:r>
              <a:rPr lang="fa-IR" dirty="0"/>
              <a:t> را اعلام کرده که شیئ گرایی را پشتیبانی می کند. ما در این فصل </a:t>
            </a:r>
            <a:r>
              <a:rPr lang="en-US" dirty="0"/>
              <a:t>SQL2</a:t>
            </a:r>
            <a:r>
              <a:rPr lang="fa-IR" dirty="0"/>
              <a:t> را شرح می دهیم.</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317534606"/>
      </p:ext>
    </p:extLst>
  </p:cSld>
  <p:clrMapOvr>
    <a:masterClrMapping/>
  </p:clrMapOvr>
  <p:transition spd="slow">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7000" y="457200"/>
            <a:ext cx="6324600" cy="5638800"/>
          </a:xfrm>
        </p:spPr>
        <p:txBody>
          <a:bodyPr>
            <a:normAutofit fontScale="92500"/>
          </a:bodyPr>
          <a:lstStyle/>
          <a:p>
            <a:pPr marL="0" indent="0" algn="just">
              <a:buNone/>
            </a:pPr>
            <a:r>
              <a:rPr lang="fa-IR" b="1" u="sng" dirty="0"/>
              <a:t>مثال 30: </a:t>
            </a:r>
            <a:endParaRPr lang="en-US" b="1" u="sng" dirty="0"/>
          </a:p>
          <a:p>
            <a:pPr marL="0" indent="0" algn="just">
              <a:buNone/>
            </a:pPr>
            <a:r>
              <a:rPr lang="fa-IR" b="1" dirty="0" smtClean="0">
                <a:solidFill>
                  <a:schemeClr val="accent1">
                    <a:lumMod val="50000"/>
                  </a:schemeClr>
                </a:solidFill>
              </a:rPr>
              <a:t>تمام </a:t>
            </a:r>
            <a:r>
              <a:rPr lang="fa-IR" b="1" dirty="0">
                <a:solidFill>
                  <a:schemeClr val="accent1">
                    <a:lumMod val="50000"/>
                  </a:schemeClr>
                </a:solidFill>
              </a:rPr>
              <a:t>جفت شماره تهیه کنندگانی را بیابید که از یک شهر </a:t>
            </a:r>
            <a:r>
              <a:rPr lang="fa-IR" b="1" dirty="0" smtClean="0">
                <a:solidFill>
                  <a:schemeClr val="accent1">
                    <a:lumMod val="50000"/>
                  </a:schemeClr>
                </a:solidFill>
              </a:rPr>
              <a:t>باشند:</a:t>
            </a:r>
            <a:endParaRPr lang="en-US" b="1" dirty="0">
              <a:solidFill>
                <a:schemeClr val="accent1">
                  <a:lumMod val="50000"/>
                </a:schemeClr>
              </a:solidFill>
            </a:endParaRPr>
          </a:p>
          <a:p>
            <a:pPr marL="0" indent="0" algn="l" rtl="0">
              <a:buNone/>
            </a:pPr>
            <a:r>
              <a:rPr lang="en-US" dirty="0"/>
              <a:t>Select   </a:t>
            </a:r>
            <a:r>
              <a:rPr lang="en-US" dirty="0" err="1"/>
              <a:t>First.S</a:t>
            </a:r>
            <a:r>
              <a:rPr lang="en-US" dirty="0"/>
              <a:t>#, </a:t>
            </a:r>
            <a:r>
              <a:rPr lang="en-US" dirty="0" err="1"/>
              <a:t>Second.S</a:t>
            </a:r>
            <a:r>
              <a:rPr lang="en-US" dirty="0"/>
              <a:t>#</a:t>
            </a:r>
          </a:p>
          <a:p>
            <a:pPr marL="0" indent="0" algn="l" rtl="0">
              <a:buNone/>
            </a:pPr>
            <a:r>
              <a:rPr lang="en-US" dirty="0"/>
              <a:t>From   S   First, S   Second</a:t>
            </a:r>
          </a:p>
          <a:p>
            <a:pPr marL="0" indent="0" algn="l" rtl="0">
              <a:buNone/>
            </a:pPr>
            <a:r>
              <a:rPr lang="en-US" dirty="0"/>
              <a:t>Where   </a:t>
            </a:r>
            <a:r>
              <a:rPr lang="en-US" dirty="0" err="1"/>
              <a:t>First.city</a:t>
            </a:r>
            <a:r>
              <a:rPr lang="en-US" dirty="0"/>
              <a:t> = </a:t>
            </a:r>
            <a:r>
              <a:rPr lang="en-US" dirty="0" err="1"/>
              <a:t>Second.city</a:t>
            </a:r>
            <a:endParaRPr lang="en-US" dirty="0"/>
          </a:p>
          <a:p>
            <a:pPr marL="0" indent="0" algn="just">
              <a:buNone/>
            </a:pPr>
            <a:endParaRPr lang="fa-IR" b="1" u="sng" dirty="0" smtClean="0"/>
          </a:p>
          <a:p>
            <a:pPr marL="0" indent="0" algn="just">
              <a:buNone/>
            </a:pPr>
            <a:r>
              <a:rPr lang="fa-IR" b="1" u="sng" dirty="0" smtClean="0"/>
              <a:t>مثال 31: </a:t>
            </a:r>
            <a:endParaRPr lang="en-US" b="1" u="sng" dirty="0" smtClean="0"/>
          </a:p>
          <a:p>
            <a:pPr marL="0" indent="0">
              <a:buNone/>
            </a:pPr>
            <a:r>
              <a:rPr lang="fa-IR" b="1" dirty="0">
                <a:solidFill>
                  <a:schemeClr val="accent1">
                    <a:lumMod val="50000"/>
                  </a:schemeClr>
                </a:solidFill>
              </a:rPr>
              <a:t> برای حذف زوائد در مثال قبلی باید دستور زیر را بنویسیم</a:t>
            </a:r>
            <a:r>
              <a:rPr lang="fa-IR" b="1" dirty="0" smtClean="0">
                <a:solidFill>
                  <a:schemeClr val="accent1">
                    <a:lumMod val="50000"/>
                  </a:schemeClr>
                </a:solidFill>
              </a:rPr>
              <a:t>:</a:t>
            </a:r>
          </a:p>
          <a:p>
            <a:pPr marL="0" indent="0">
              <a:buNone/>
            </a:pPr>
            <a:endParaRPr lang="en-US" b="1" dirty="0">
              <a:solidFill>
                <a:schemeClr val="accent1">
                  <a:lumMod val="50000"/>
                </a:schemeClr>
              </a:solidFill>
            </a:endParaRPr>
          </a:p>
          <a:p>
            <a:pPr marL="0" indent="0" algn="l" rtl="0">
              <a:buNone/>
            </a:pPr>
            <a:r>
              <a:rPr lang="en-US" sz="2000" dirty="0"/>
              <a:t>Select   </a:t>
            </a:r>
            <a:r>
              <a:rPr lang="en-US" sz="2000" dirty="0" err="1"/>
              <a:t>First.S</a:t>
            </a:r>
            <a:r>
              <a:rPr lang="en-US" sz="2000" dirty="0"/>
              <a:t>#, </a:t>
            </a:r>
            <a:r>
              <a:rPr lang="en-US" sz="2000" dirty="0" err="1"/>
              <a:t>Second.S</a:t>
            </a:r>
            <a:r>
              <a:rPr lang="en-US" sz="2000" dirty="0"/>
              <a:t>#</a:t>
            </a:r>
          </a:p>
          <a:p>
            <a:pPr marL="0" indent="0" algn="l" rtl="0">
              <a:buNone/>
            </a:pPr>
            <a:r>
              <a:rPr lang="en-US" sz="2000" dirty="0"/>
              <a:t>From   S   First, S   Second</a:t>
            </a:r>
          </a:p>
          <a:p>
            <a:pPr marL="0" indent="0" algn="l" rtl="0">
              <a:buNone/>
            </a:pPr>
            <a:r>
              <a:rPr lang="en-US" sz="2000" dirty="0"/>
              <a:t>Where   </a:t>
            </a:r>
            <a:r>
              <a:rPr lang="en-US" sz="2000" dirty="0" err="1"/>
              <a:t>First.city</a:t>
            </a:r>
            <a:r>
              <a:rPr lang="en-US" sz="2000" dirty="0"/>
              <a:t> = </a:t>
            </a:r>
            <a:r>
              <a:rPr lang="en-US" sz="2000" dirty="0" err="1"/>
              <a:t>Second.city</a:t>
            </a:r>
            <a:endParaRPr lang="en-US" sz="2000" dirty="0"/>
          </a:p>
          <a:p>
            <a:pPr marL="0" indent="0" algn="l" rtl="0">
              <a:buNone/>
            </a:pPr>
            <a:r>
              <a:rPr lang="en-US" sz="2000" dirty="0" smtClean="0"/>
              <a:t>              AND  </a:t>
            </a:r>
          </a:p>
          <a:p>
            <a:pPr marL="0" indent="0" algn="l" rtl="0">
              <a:buNone/>
            </a:pPr>
            <a:r>
              <a:rPr lang="en-US" sz="2000" dirty="0" smtClean="0"/>
              <a:t>              </a:t>
            </a:r>
            <a:r>
              <a:rPr lang="en-US" sz="2000" dirty="0" err="1" smtClean="0"/>
              <a:t>First.S</a:t>
            </a:r>
            <a:r>
              <a:rPr lang="en-US" sz="2000" dirty="0"/>
              <a:t># &lt; </a:t>
            </a:r>
            <a:r>
              <a:rPr lang="en-US" sz="2000" dirty="0" err="1"/>
              <a:t>Second.S</a:t>
            </a:r>
            <a:r>
              <a:rPr lang="en-US" sz="2000" dirty="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372901701"/>
              </p:ext>
            </p:extLst>
          </p:nvPr>
        </p:nvGraphicFramePr>
        <p:xfrm>
          <a:off x="6553200" y="4572000"/>
          <a:ext cx="2316480" cy="1463040"/>
        </p:xfrm>
        <a:graphic>
          <a:graphicData uri="http://schemas.openxmlformats.org/drawingml/2006/table">
            <a:tbl>
              <a:tblPr firstRow="1" bandRow="1">
                <a:tableStyleId>{5C22544A-7EE6-4342-B048-85BDC9FD1C3A}</a:tableStyleId>
              </a:tblPr>
              <a:tblGrid>
                <a:gridCol w="1097280"/>
                <a:gridCol w="1219200"/>
              </a:tblGrid>
              <a:tr h="314097">
                <a:tc>
                  <a:txBody>
                    <a:bodyPr/>
                    <a:lstStyle/>
                    <a:p>
                      <a:pPr algn="ctr"/>
                      <a:r>
                        <a:rPr lang="en-US" sz="1800" b="1" kern="1200" dirty="0" smtClean="0">
                          <a:solidFill>
                            <a:schemeClr val="tx1"/>
                          </a:solidFill>
                          <a:latin typeface="+mn-lt"/>
                          <a:ea typeface="+mn-ea"/>
                          <a:cs typeface="+mn-cs"/>
                        </a:rPr>
                        <a:t>First.</a:t>
                      </a:r>
                      <a:r>
                        <a:rPr lang="en-US" sz="1800" b="1" kern="1200" baseline="0" dirty="0" smtClean="0">
                          <a:solidFill>
                            <a:schemeClr val="tx1"/>
                          </a:solidFill>
                          <a:latin typeface="+mn-lt"/>
                          <a:ea typeface="+mn-ea"/>
                          <a:cs typeface="+mn-cs"/>
                        </a:rPr>
                        <a:t> S#</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800" b="1" kern="1200" dirty="0" err="1" smtClean="0">
                          <a:solidFill>
                            <a:schemeClr val="tx1"/>
                          </a:solidFill>
                          <a:latin typeface="+mn-lt"/>
                          <a:ea typeface="+mn-ea"/>
                          <a:cs typeface="+mn-cs"/>
                        </a:rPr>
                        <a:t>Second.S</a:t>
                      </a:r>
                      <a:r>
                        <a:rPr lang="en-US" sz="1800" b="1" kern="1200" dirty="0" smtClean="0">
                          <a:solidFill>
                            <a:schemeClr val="tx1"/>
                          </a:solidFill>
                          <a:latin typeface="+mn-lt"/>
                          <a:ea typeface="+mn-ea"/>
                          <a:cs typeface="+mn-cs"/>
                        </a:rPr>
                        <a:t>#</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31762">
                <a:tc>
                  <a:txBody>
                    <a:bodyPr/>
                    <a:lstStyle/>
                    <a:p>
                      <a:pPr algn="ctr"/>
                      <a:r>
                        <a:rPr lang="en-US" sz="1800" dirty="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S4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98091940"/>
              </p:ext>
            </p:extLst>
          </p:nvPr>
        </p:nvGraphicFramePr>
        <p:xfrm>
          <a:off x="152400" y="533400"/>
          <a:ext cx="2316480" cy="4389120"/>
        </p:xfrm>
        <a:graphic>
          <a:graphicData uri="http://schemas.openxmlformats.org/drawingml/2006/table">
            <a:tbl>
              <a:tblPr firstRow="1" bandRow="1">
                <a:tableStyleId>{5C22544A-7EE6-4342-B048-85BDC9FD1C3A}</a:tableStyleId>
              </a:tblPr>
              <a:tblGrid>
                <a:gridCol w="1097280"/>
                <a:gridCol w="1219200"/>
              </a:tblGrid>
              <a:tr h="314097">
                <a:tc>
                  <a:txBody>
                    <a:bodyPr/>
                    <a:lstStyle/>
                    <a:p>
                      <a:pPr algn="ctr"/>
                      <a:r>
                        <a:rPr lang="en-US" sz="1800" b="1" kern="1200" dirty="0" smtClean="0">
                          <a:solidFill>
                            <a:schemeClr val="tx1"/>
                          </a:solidFill>
                          <a:latin typeface="+mn-lt"/>
                          <a:ea typeface="+mn-ea"/>
                          <a:cs typeface="+mn-cs"/>
                        </a:rPr>
                        <a:t>First.</a:t>
                      </a:r>
                      <a:r>
                        <a:rPr lang="en-US" sz="1800" b="1" kern="1200" baseline="0" dirty="0" smtClean="0">
                          <a:solidFill>
                            <a:schemeClr val="tx1"/>
                          </a:solidFill>
                          <a:latin typeface="+mn-lt"/>
                          <a:ea typeface="+mn-ea"/>
                          <a:cs typeface="+mn-cs"/>
                        </a:rPr>
                        <a:t> S#</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800" b="1" kern="1200" dirty="0" err="1" smtClean="0">
                          <a:solidFill>
                            <a:schemeClr val="tx1"/>
                          </a:solidFill>
                          <a:latin typeface="+mn-lt"/>
                          <a:ea typeface="+mn-ea"/>
                          <a:cs typeface="+mn-cs"/>
                        </a:rPr>
                        <a:t>Second.S</a:t>
                      </a:r>
                      <a:r>
                        <a:rPr lang="en-US" sz="1800" b="1" kern="1200" dirty="0" smtClean="0">
                          <a:solidFill>
                            <a:schemeClr val="tx1"/>
                          </a:solidFill>
                          <a:latin typeface="+mn-lt"/>
                          <a:ea typeface="+mn-ea"/>
                          <a:cs typeface="+mn-cs"/>
                        </a:rPr>
                        <a:t>#</a:t>
                      </a:r>
                      <a:endParaRPr lang="en-US" sz="18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31762">
                <a:tc>
                  <a:txBody>
                    <a:bodyPr/>
                    <a:lstStyle/>
                    <a:p>
                      <a:pPr algn="ctr"/>
                      <a:r>
                        <a:rPr lang="en-US" sz="1800" dirty="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S1</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S4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dirty="0" smtClean="0"/>
                        <a:t>S2</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S3</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smtClean="0"/>
                        <a:t>S4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S4</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1762">
                <a:tc>
                  <a:txBody>
                    <a:bodyPr/>
                    <a:lstStyle/>
                    <a:p>
                      <a:pPr algn="ctr"/>
                      <a:r>
                        <a:rPr lang="en-US" sz="1800" dirty="0" smtClean="0"/>
                        <a:t>S5</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 name="Right Arrow 1"/>
          <p:cNvSpPr/>
          <p:nvPr/>
        </p:nvSpPr>
        <p:spPr>
          <a:xfrm rot="10800000">
            <a:off x="2743200" y="2667000"/>
            <a:ext cx="35433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6096000" y="50292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669706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5" dur="500"/>
                                        <p:tgtEl>
                                          <p:spTgt spid="3">
                                            <p:txEl>
                                              <p:pRg st="6" end="6"/>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8" dur="500"/>
                                        <p:tgtEl>
                                          <p:spTgt spid="3">
                                            <p:txEl>
                                              <p:pRg st="7" end="7"/>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animEffect transition="in" filter="randombar(horizontal)">
                                      <p:cBhvr>
                                        <p:cTn id="21" dur="500"/>
                                        <p:tgtEl>
                                          <p:spTgt spid="3">
                                            <p:txEl>
                                              <p:pRg st="9" end="9"/>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24" dur="500"/>
                                        <p:tgtEl>
                                          <p:spTgt spid="3">
                                            <p:txEl>
                                              <p:pRg st="10" end="10"/>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27" dur="500"/>
                                        <p:tgtEl>
                                          <p:spTgt spid="3">
                                            <p:txEl>
                                              <p:pRg st="11" end="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32" dur="500"/>
                                        <p:tgtEl>
                                          <p:spTgt spid="3">
                                            <p:txEl>
                                              <p:pRg st="12" end="12"/>
                                            </p:txEl>
                                          </p:spTgt>
                                        </p:tgtEl>
                                      </p:cBhvr>
                                    </p:animEffect>
                                  </p:childTnLst>
                                </p:cTn>
                              </p:par>
                              <p:par>
                                <p:cTn id="33" presetID="14" presetClass="entr" presetSubtype="10" fill="hold"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35" dur="500"/>
                                        <p:tgtEl>
                                          <p:spTgt spid="3">
                                            <p:txEl>
                                              <p:pRg st="13" end="13"/>
                                            </p:txEl>
                                          </p:spTgt>
                                        </p:tgtEl>
                                      </p:cBhvr>
                                    </p:animEffect>
                                  </p:childTnLst>
                                </p:cTn>
                              </p:par>
                            </p:childTnLst>
                          </p:cTn>
                        </p:par>
                        <p:par>
                          <p:cTn id="36" fill="hold">
                            <p:stCondLst>
                              <p:cond delay="500"/>
                            </p:stCondLst>
                            <p:childTnLst>
                              <p:par>
                                <p:cTn id="37" presetID="16" presetClass="entr" presetSubtype="37"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arn(outVertical)">
                                      <p:cBhvr>
                                        <p:cTn id="39" dur="500"/>
                                        <p:tgtEl>
                                          <p:spTgt spid="7"/>
                                        </p:tgtEl>
                                      </p:cBhvr>
                                    </p:animEffect>
                                  </p:childTnLst>
                                </p:cTn>
                              </p:par>
                              <p:par>
                                <p:cTn id="40" presetID="16" presetClass="entr" presetSubtype="37"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arn(outVertical)">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دستورات </a:t>
            </a:r>
            <a:r>
              <a:rPr lang="en-US" dirty="0"/>
              <a:t>Select</a:t>
            </a:r>
            <a:r>
              <a:rPr lang="fa-IR" dirty="0"/>
              <a:t> </a:t>
            </a:r>
            <a:r>
              <a:rPr lang="fa-IR" dirty="0" smtClean="0"/>
              <a:t>متداخل</a:t>
            </a:r>
            <a:endParaRPr lang="en-US" dirty="0"/>
          </a:p>
        </p:txBody>
      </p:sp>
      <p:sp>
        <p:nvSpPr>
          <p:cNvPr id="3" name="Content Placeholder 2"/>
          <p:cNvSpPr>
            <a:spLocks noGrp="1"/>
          </p:cNvSpPr>
          <p:nvPr>
            <p:ph idx="1"/>
          </p:nvPr>
        </p:nvSpPr>
        <p:spPr>
          <a:xfrm>
            <a:off x="1828800" y="1676400"/>
            <a:ext cx="6934199" cy="2590800"/>
          </a:xfrm>
        </p:spPr>
        <p:txBody>
          <a:bodyPr>
            <a:normAutofit/>
          </a:bodyPr>
          <a:lstStyle/>
          <a:p>
            <a:pPr marL="0" indent="0">
              <a:buNone/>
            </a:pPr>
            <a:r>
              <a:rPr lang="fa-IR" b="1" u="sng" dirty="0"/>
              <a:t>مثال 32: </a:t>
            </a:r>
            <a:endParaRPr lang="fa-IR" b="1" u="sng" dirty="0" smtClean="0"/>
          </a:p>
          <a:p>
            <a:pPr marL="320040" lvl="1" indent="0">
              <a:buNone/>
            </a:pPr>
            <a:r>
              <a:rPr lang="fa-IR" b="1" dirty="0" smtClean="0">
                <a:solidFill>
                  <a:schemeClr val="accent1">
                    <a:lumMod val="50000"/>
                  </a:schemeClr>
                </a:solidFill>
              </a:rPr>
              <a:t>نام </a:t>
            </a:r>
            <a:r>
              <a:rPr lang="fa-IR" b="1" dirty="0">
                <a:solidFill>
                  <a:schemeClr val="accent1">
                    <a:lumMod val="50000"/>
                  </a:schemeClr>
                </a:solidFill>
              </a:rPr>
              <a:t>تهیه کنندگانی را بیابید که قطعه </a:t>
            </a:r>
            <a:r>
              <a:rPr lang="en-US" b="1" dirty="0">
                <a:solidFill>
                  <a:schemeClr val="accent1">
                    <a:lumMod val="50000"/>
                  </a:schemeClr>
                </a:solidFill>
              </a:rPr>
              <a:t>P2</a:t>
            </a:r>
            <a:r>
              <a:rPr lang="fa-IR" b="1" dirty="0">
                <a:solidFill>
                  <a:schemeClr val="accent1">
                    <a:lumMod val="50000"/>
                  </a:schemeClr>
                </a:solidFill>
              </a:rPr>
              <a:t> را تهیه می کنند.</a:t>
            </a:r>
            <a:endParaRPr lang="en-US" b="1" dirty="0">
              <a:solidFill>
                <a:schemeClr val="accent1">
                  <a:lumMod val="50000"/>
                </a:schemeClr>
              </a:solidFill>
            </a:endParaRPr>
          </a:p>
          <a:p>
            <a:pPr marL="0" indent="0">
              <a:buNone/>
            </a:pPr>
            <a:r>
              <a:rPr lang="fa-IR" sz="2000" dirty="0"/>
              <a:t>این پرس و جو را می توانیم به کمک عملیات پیوند تنظیم کنیم:</a:t>
            </a:r>
            <a:endParaRPr lang="en-US" sz="2000" dirty="0"/>
          </a:p>
          <a:p>
            <a:pPr marL="0" indent="0" algn="l" rtl="0">
              <a:buNone/>
            </a:pPr>
            <a:r>
              <a:rPr lang="en-US" dirty="0"/>
              <a:t>Select   </a:t>
            </a:r>
            <a:r>
              <a:rPr lang="en-US" dirty="0" err="1"/>
              <a:t>S.sname</a:t>
            </a:r>
            <a:endParaRPr lang="en-US" dirty="0"/>
          </a:p>
          <a:p>
            <a:pPr marL="0" indent="0" algn="l" rtl="0">
              <a:buNone/>
            </a:pPr>
            <a:r>
              <a:rPr lang="en-US" dirty="0"/>
              <a:t>From   S, SP</a:t>
            </a:r>
          </a:p>
          <a:p>
            <a:pPr marL="0" indent="0" algn="l" rtl="0">
              <a:buNone/>
            </a:pPr>
            <a:r>
              <a:rPr lang="en-US" dirty="0"/>
              <a:t>Where   S.S# = SP.S#   AND   SP.P# = ‘P2’</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51</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693175586"/>
              </p:ext>
            </p:extLst>
          </p:nvPr>
        </p:nvGraphicFramePr>
        <p:xfrm>
          <a:off x="1752600" y="4658360"/>
          <a:ext cx="2811108" cy="2199640"/>
        </p:xfrm>
        <a:graphic>
          <a:graphicData uri="http://schemas.openxmlformats.org/drawingml/2006/table">
            <a:tbl>
              <a:tblPr firstRow="1" bandRow="1">
                <a:tableStyleId>{5C22544A-7EE6-4342-B048-85BDC9FD1C3A}</a:tableStyleId>
              </a:tblPr>
              <a:tblGrid>
                <a:gridCol w="457200"/>
                <a:gridCol w="890868"/>
                <a:gridCol w="822960"/>
                <a:gridCol w="64008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27432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a:off x="1828800" y="4267200"/>
            <a:ext cx="312906" cy="369332"/>
          </a:xfrm>
          <a:prstGeom prst="rect">
            <a:avLst/>
          </a:prstGeom>
          <a:noFill/>
        </p:spPr>
        <p:txBody>
          <a:bodyPr wrap="none" rtlCol="0">
            <a:spAutoFit/>
          </a:bodyPr>
          <a:lstStyle/>
          <a:p>
            <a:r>
              <a:rPr lang="en-US" dirty="0" smtClean="0"/>
              <a:t>S</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282455620"/>
              </p:ext>
            </p:extLst>
          </p:nvPr>
        </p:nvGraphicFramePr>
        <p:xfrm>
          <a:off x="12700" y="2037080"/>
          <a:ext cx="1645920" cy="4820920"/>
        </p:xfrm>
        <a:graphic>
          <a:graphicData uri="http://schemas.openxmlformats.org/drawingml/2006/table">
            <a:tbl>
              <a:tblPr firstRow="1" bandRow="1">
                <a:tableStyleId>{5C22544A-7EE6-4342-B048-85BDC9FD1C3A}</a:tableStyleId>
              </a:tblPr>
              <a:tblGrid>
                <a:gridCol w="457200"/>
                <a:gridCol w="457200"/>
                <a:gridCol w="73152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0" name="TextBox 9"/>
          <p:cNvSpPr txBox="1"/>
          <p:nvPr/>
        </p:nvSpPr>
        <p:spPr>
          <a:xfrm flipH="1">
            <a:off x="712926" y="1566148"/>
            <a:ext cx="549454" cy="369332"/>
          </a:xfrm>
          <a:prstGeom prst="rect">
            <a:avLst/>
          </a:prstGeom>
          <a:noFill/>
        </p:spPr>
        <p:txBody>
          <a:bodyPr wrap="square" rtlCol="0">
            <a:spAutoFit/>
          </a:bodyPr>
          <a:lstStyle/>
          <a:p>
            <a:r>
              <a:rPr lang="en-US" dirty="0" smtClean="0"/>
              <a:t>SP</a:t>
            </a:r>
            <a:endParaRPr lang="en-US" dirty="0"/>
          </a:p>
        </p:txBody>
      </p:sp>
      <p:sp>
        <p:nvSpPr>
          <p:cNvPr id="11" name="Rectangle 10"/>
          <p:cNvSpPr/>
          <p:nvPr/>
        </p:nvSpPr>
        <p:spPr>
          <a:xfrm>
            <a:off x="4800600" y="4350602"/>
            <a:ext cx="3780431" cy="830997"/>
          </a:xfrm>
          <a:prstGeom prst="rect">
            <a:avLst/>
          </a:prstGeom>
          <a:solidFill>
            <a:schemeClr val="accent1">
              <a:lumMod val="20000"/>
              <a:lumOff val="80000"/>
            </a:schemeClr>
          </a:solidFill>
        </p:spPr>
        <p:txBody>
          <a:bodyPr wrap="square">
            <a:spAutoFit/>
          </a:bodyPr>
          <a:lstStyle/>
          <a:p>
            <a:pPr marL="342900" indent="-342900" algn="r" rtl="1">
              <a:buFont typeface="Wingdings" pitchFamily="2" charset="2"/>
              <a:buChar char="ü"/>
            </a:pPr>
            <a:r>
              <a:rPr lang="fa-IR" sz="2400" dirty="0">
                <a:cs typeface="2  Mitra" pitchFamily="2" charset="-78"/>
              </a:rPr>
              <a:t>ولی یک راه دیگر استفاده از </a:t>
            </a:r>
            <a:r>
              <a:rPr lang="en-US" sz="2400" dirty="0">
                <a:cs typeface="2  Mitra" pitchFamily="2" charset="-78"/>
              </a:rPr>
              <a:t>select</a:t>
            </a:r>
            <a:r>
              <a:rPr lang="fa-IR" sz="2400" dirty="0">
                <a:cs typeface="2  Mitra" pitchFamily="2" charset="-78"/>
              </a:rPr>
              <a:t> </a:t>
            </a:r>
            <a:r>
              <a:rPr lang="fa-IR" sz="2400" dirty="0" smtClean="0">
                <a:cs typeface="2  Mitra" pitchFamily="2" charset="-78"/>
              </a:rPr>
              <a:t>متداخل است. </a:t>
            </a:r>
            <a:endParaRPr lang="en-US" sz="2400" dirty="0">
              <a:cs typeface="2  Mitra" pitchFamily="2" charset="-78"/>
            </a:endParaRPr>
          </a:p>
        </p:txBody>
      </p:sp>
    </p:spTree>
    <p:extLst>
      <p:ext uri="{BB962C8B-B14F-4D97-AF65-F5344CB8AC3E}">
        <p14:creationId xmlns:p14="http://schemas.microsoft.com/office/powerpoint/2010/main" val="242667870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دستورات </a:t>
            </a:r>
            <a:r>
              <a:rPr lang="en-US" dirty="0"/>
              <a:t>Select</a:t>
            </a:r>
            <a:r>
              <a:rPr lang="fa-IR" dirty="0"/>
              <a:t> </a:t>
            </a:r>
            <a:r>
              <a:rPr lang="fa-IR" dirty="0" smtClean="0"/>
              <a:t>متداخل</a:t>
            </a:r>
            <a:endParaRPr lang="en-US" dirty="0"/>
          </a:p>
        </p:txBody>
      </p:sp>
      <p:sp>
        <p:nvSpPr>
          <p:cNvPr id="3" name="Content Placeholder 2"/>
          <p:cNvSpPr>
            <a:spLocks noGrp="1"/>
          </p:cNvSpPr>
          <p:nvPr>
            <p:ph idx="1"/>
          </p:nvPr>
        </p:nvSpPr>
        <p:spPr/>
        <p:txBody>
          <a:bodyPr>
            <a:normAutofit/>
          </a:bodyPr>
          <a:lstStyle/>
          <a:p>
            <a:pPr marL="0" indent="0">
              <a:buNone/>
            </a:pPr>
            <a:r>
              <a:rPr lang="fa-IR" sz="2000" b="1" u="sng" dirty="0"/>
              <a:t>مثال 32: </a:t>
            </a:r>
            <a:endParaRPr lang="fa-IR" sz="2000" b="1" u="sng" dirty="0" smtClean="0"/>
          </a:p>
          <a:p>
            <a:pPr marL="320040" lvl="1" indent="0">
              <a:buNone/>
            </a:pPr>
            <a:r>
              <a:rPr lang="fa-IR" sz="2000" b="1" dirty="0" smtClean="0">
                <a:solidFill>
                  <a:schemeClr val="accent1">
                    <a:lumMod val="50000"/>
                  </a:schemeClr>
                </a:solidFill>
              </a:rPr>
              <a:t>نام </a:t>
            </a:r>
            <a:r>
              <a:rPr lang="fa-IR" sz="2000" b="1" dirty="0">
                <a:solidFill>
                  <a:schemeClr val="accent1">
                    <a:lumMod val="50000"/>
                  </a:schemeClr>
                </a:solidFill>
              </a:rPr>
              <a:t>تهیه کنندگانی را بیابید که قطعه </a:t>
            </a:r>
            <a:r>
              <a:rPr lang="en-US" sz="2000" b="1" dirty="0">
                <a:solidFill>
                  <a:schemeClr val="accent1">
                    <a:lumMod val="50000"/>
                  </a:schemeClr>
                </a:solidFill>
              </a:rPr>
              <a:t>P2</a:t>
            </a:r>
            <a:r>
              <a:rPr lang="fa-IR" sz="2000" b="1" dirty="0">
                <a:solidFill>
                  <a:schemeClr val="accent1">
                    <a:lumMod val="50000"/>
                  </a:schemeClr>
                </a:solidFill>
              </a:rPr>
              <a:t> را تهیه می کنند.</a:t>
            </a:r>
            <a:endParaRPr lang="en-US" sz="2000" b="1" dirty="0">
              <a:solidFill>
                <a:schemeClr val="accent1">
                  <a:lumMod val="50000"/>
                </a:schemeClr>
              </a:solidFill>
            </a:endParaRPr>
          </a:p>
          <a:p>
            <a:r>
              <a:rPr lang="fa-IR" sz="2000" dirty="0" smtClean="0"/>
              <a:t>استفاده </a:t>
            </a:r>
            <a:r>
              <a:rPr lang="fa-IR" sz="2000" dirty="0"/>
              <a:t>از </a:t>
            </a:r>
            <a:r>
              <a:rPr lang="en-US" sz="2000" dirty="0"/>
              <a:t>select</a:t>
            </a:r>
            <a:r>
              <a:rPr lang="fa-IR" sz="2000" dirty="0"/>
              <a:t> متداخل </a:t>
            </a:r>
            <a:r>
              <a:rPr lang="fa-IR" sz="2000" dirty="0" smtClean="0"/>
              <a:t>:</a:t>
            </a:r>
            <a:endParaRPr lang="en-US" sz="2000" dirty="0"/>
          </a:p>
          <a:p>
            <a:pPr marL="0" indent="0" algn="l" rtl="0">
              <a:buNone/>
            </a:pPr>
            <a:r>
              <a:rPr lang="en-US" sz="2000" dirty="0"/>
              <a:t>Select   </a:t>
            </a:r>
            <a:r>
              <a:rPr lang="en-US" sz="2000" dirty="0" err="1"/>
              <a:t>sname</a:t>
            </a:r>
            <a:r>
              <a:rPr lang="en-US" sz="2000" dirty="0"/>
              <a:t>   from   s</a:t>
            </a:r>
          </a:p>
          <a:p>
            <a:pPr marL="0" indent="0" algn="l" rtl="0">
              <a:buNone/>
            </a:pPr>
            <a:r>
              <a:rPr lang="en-US" sz="2000" dirty="0"/>
              <a:t>Where  S#  in </a:t>
            </a:r>
            <a:r>
              <a:rPr lang="en-US" sz="2000" dirty="0">
                <a:solidFill>
                  <a:schemeClr val="accent1">
                    <a:lumMod val="50000"/>
                  </a:schemeClr>
                </a:solidFill>
              </a:rPr>
              <a:t>( select  S#  from  SP  where  P# = ‘P2</a:t>
            </a:r>
            <a:r>
              <a:rPr lang="en-US" sz="2000" dirty="0" smtClean="0">
                <a:solidFill>
                  <a:schemeClr val="accent1">
                    <a:lumMod val="50000"/>
                  </a:schemeClr>
                </a:solidFill>
              </a:rPr>
              <a:t>’)</a:t>
            </a:r>
            <a:endParaRPr lang="fa-IR" sz="2000" dirty="0" smtClean="0">
              <a:solidFill>
                <a:schemeClr val="accent1">
                  <a:lumMod val="50000"/>
                </a:schemeClr>
              </a:solidFill>
            </a:endParaRPr>
          </a:p>
          <a:p>
            <a:pPr marL="0" indent="0" algn="l" rtl="0">
              <a:buNone/>
            </a:pPr>
            <a:endParaRPr lang="en-US" sz="2000" dirty="0"/>
          </a:p>
          <a:p>
            <a:pPr marL="0" indent="0">
              <a:buNone/>
            </a:pPr>
            <a:r>
              <a:rPr lang="fa-IR" sz="2000" dirty="0"/>
              <a:t>سیستم ابتدا پرس و جوی درونی را انجام می دهد. پاسخ این پرس و جو مجموعه </a:t>
            </a:r>
            <a:r>
              <a:rPr lang="en-US" sz="2000" dirty="0"/>
              <a:t>{ s1, s2, s3, s4 }</a:t>
            </a:r>
            <a:r>
              <a:rPr lang="fa-IR" sz="2000" dirty="0"/>
              <a:t> می شود. بنابراین دستور فوق معادل دستور تک سطحی زیر است </a:t>
            </a:r>
            <a:r>
              <a:rPr lang="fa-IR" sz="2000" dirty="0" smtClean="0"/>
              <a:t>:</a:t>
            </a:r>
          </a:p>
          <a:p>
            <a:pPr marL="0" indent="0">
              <a:buNone/>
            </a:pPr>
            <a:endParaRPr lang="en-US" sz="2000" dirty="0"/>
          </a:p>
          <a:p>
            <a:pPr marL="0" indent="0" algn="l" rtl="0">
              <a:buNone/>
            </a:pPr>
            <a:r>
              <a:rPr lang="en-US" sz="2000" dirty="0"/>
              <a:t>Select   </a:t>
            </a:r>
            <a:r>
              <a:rPr lang="en-US" sz="2000" dirty="0" err="1"/>
              <a:t>sname</a:t>
            </a:r>
            <a:r>
              <a:rPr lang="en-US" sz="2000" dirty="0"/>
              <a:t>   from   S</a:t>
            </a:r>
          </a:p>
          <a:p>
            <a:pPr marL="0" indent="0" algn="l" rtl="0">
              <a:buNone/>
            </a:pPr>
            <a:r>
              <a:rPr lang="en-US" sz="2000" dirty="0"/>
              <a:t>Where   S#   in (‘s1’ , ‘s2’ , ‘s3’ , ‘s4’)</a:t>
            </a:r>
          </a:p>
          <a:p>
            <a:pPr marL="0" indent="0" algn="l">
              <a:buNone/>
            </a:pPr>
            <a:endParaRPr lang="en-US" sz="2000" dirty="0"/>
          </a:p>
        </p:txBody>
      </p:sp>
      <p:sp>
        <p:nvSpPr>
          <p:cNvPr id="4" name="Slide Number Placeholder 3"/>
          <p:cNvSpPr>
            <a:spLocks noGrp="1"/>
          </p:cNvSpPr>
          <p:nvPr>
            <p:ph type="sldNum" sz="quarter" idx="12"/>
          </p:nvPr>
        </p:nvSpPr>
        <p:spPr>
          <a:xfrm>
            <a:off x="8305800" y="6450230"/>
            <a:ext cx="762000" cy="365125"/>
          </a:xfrm>
        </p:spPr>
        <p:txBody>
          <a:bodyPr/>
          <a:lstStyle/>
          <a:p>
            <a:fld id="{B6F15528-21DE-4FAA-801E-634DDDAF4B2B}" type="slidenum">
              <a:rPr lang="en-US" smtClean="0"/>
              <a:pPr/>
              <a:t>52</a:t>
            </a:fld>
            <a:endParaRPr lang="en-US" dirty="0"/>
          </a:p>
        </p:txBody>
      </p:sp>
      <p:sp>
        <p:nvSpPr>
          <p:cNvPr id="5" name="Rectangle 4"/>
          <p:cNvSpPr/>
          <p:nvPr/>
        </p:nvSpPr>
        <p:spPr>
          <a:xfrm>
            <a:off x="228600" y="6211669"/>
            <a:ext cx="7924800" cy="646331"/>
          </a:xfrm>
          <a:prstGeom prst="rect">
            <a:avLst/>
          </a:prstGeom>
        </p:spPr>
        <p:txBody>
          <a:bodyPr wrap="square">
            <a:spAutoFit/>
          </a:bodyPr>
          <a:lstStyle/>
          <a:p>
            <a:pPr marL="285750" indent="-285750" algn="r" rtl="1">
              <a:buFont typeface="Wingdings" pitchFamily="2" charset="2"/>
              <a:buChar char="ü"/>
            </a:pPr>
            <a:r>
              <a:rPr lang="ar-SA" dirty="0">
                <a:cs typeface="B Nazanin" pitchFamily="2" charset="-78"/>
              </a:rPr>
              <a:t>تذکر: از نظر کارائی روش پیوند بهتر از پرس و جوی متداخل است ولی از نظر ظاهری و درک برنامه روش متداخل خواناتر است.</a:t>
            </a:r>
            <a:endParaRPr lang="en-US" dirty="0">
              <a:cs typeface="B Nazanin" pitchFamily="2" charset="-78"/>
            </a:endParaRPr>
          </a:p>
        </p:txBody>
      </p:sp>
    </p:spTree>
    <p:extLst>
      <p:ext uri="{BB962C8B-B14F-4D97-AF65-F5344CB8AC3E}">
        <p14:creationId xmlns:p14="http://schemas.microsoft.com/office/powerpoint/2010/main" val="8133334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0" dur="500"/>
                                        <p:tgtEl>
                                          <p:spTgt spid="3">
                                            <p:txEl>
                                              <p:pRg st="8" end="8"/>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Effect transition="in" filter="randombar(horizontal)">
                                      <p:cBhvr>
                                        <p:cTn id="13" dur="500"/>
                                        <p:tgtEl>
                                          <p:spTgt spid="3">
                                            <p:txEl>
                                              <p:pRg st="9" end="9"/>
                                            </p:txEl>
                                          </p:spTgt>
                                        </p:tgtEl>
                                      </p:cBhvr>
                                    </p:animEffect>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پرسش تو در تو</a:t>
            </a:r>
            <a:endParaRPr lang="en-US" dirty="0"/>
          </a:p>
        </p:txBody>
      </p:sp>
      <p:sp>
        <p:nvSpPr>
          <p:cNvPr id="3" name="Content Placeholder 2"/>
          <p:cNvSpPr>
            <a:spLocks noGrp="1"/>
          </p:cNvSpPr>
          <p:nvPr>
            <p:ph idx="1"/>
          </p:nvPr>
        </p:nvSpPr>
        <p:spPr>
          <a:xfrm>
            <a:off x="609600" y="1676400"/>
            <a:ext cx="7696200" cy="4419600"/>
          </a:xfrm>
        </p:spPr>
        <p:txBody>
          <a:bodyPr/>
          <a:lstStyle/>
          <a:p>
            <a:pPr marL="0" indent="0">
              <a:buNone/>
            </a:pPr>
            <a:r>
              <a:rPr lang="fa-IR" b="1" u="sng" dirty="0"/>
              <a:t>مثال 33: </a:t>
            </a:r>
            <a:endParaRPr lang="fa-IR" b="1" u="sng" dirty="0" smtClean="0"/>
          </a:p>
          <a:p>
            <a:pPr marL="320040" lvl="1" indent="0">
              <a:buNone/>
            </a:pPr>
            <a:r>
              <a:rPr lang="fa-IR" b="1" dirty="0" smtClean="0">
                <a:solidFill>
                  <a:schemeClr val="accent1">
                    <a:lumMod val="50000"/>
                  </a:schemeClr>
                </a:solidFill>
              </a:rPr>
              <a:t>شماره </a:t>
            </a:r>
            <a:r>
              <a:rPr lang="fa-IR" b="1" dirty="0">
                <a:solidFill>
                  <a:schemeClr val="accent1">
                    <a:lumMod val="50000"/>
                  </a:schemeClr>
                </a:solidFill>
              </a:rPr>
              <a:t>تهیه کنندگانی را بیابید، که در همان شهری ساکن باشند که تهیه کننده </a:t>
            </a:r>
            <a:r>
              <a:rPr lang="en-US" b="1" dirty="0">
                <a:solidFill>
                  <a:schemeClr val="accent1">
                    <a:lumMod val="50000"/>
                  </a:schemeClr>
                </a:solidFill>
              </a:rPr>
              <a:t>S1</a:t>
            </a:r>
            <a:r>
              <a:rPr lang="fa-IR" b="1" dirty="0">
                <a:solidFill>
                  <a:schemeClr val="accent1">
                    <a:lumMod val="50000"/>
                  </a:schemeClr>
                </a:solidFill>
              </a:rPr>
              <a:t> ساکن است.</a:t>
            </a:r>
            <a:endParaRPr lang="en-US" b="1" dirty="0">
              <a:solidFill>
                <a:schemeClr val="accent1">
                  <a:lumMod val="50000"/>
                </a:schemeClr>
              </a:solidFill>
            </a:endParaRPr>
          </a:p>
          <a:p>
            <a:pPr marL="0" indent="0" algn="l" rtl="0">
              <a:buNone/>
            </a:pPr>
            <a:r>
              <a:rPr lang="en-US" dirty="0"/>
              <a:t>Select   S#   from   S</a:t>
            </a:r>
          </a:p>
          <a:p>
            <a:pPr marL="0" indent="0" algn="l" rtl="0">
              <a:buNone/>
            </a:pPr>
            <a:r>
              <a:rPr lang="en-US" dirty="0"/>
              <a:t>Where  city = ( select  city  from  S  where  S# = </a:t>
            </a:r>
            <a:r>
              <a:rPr lang="en-US" dirty="0" smtClean="0"/>
              <a:t>‘</a:t>
            </a:r>
            <a:r>
              <a:rPr lang="en-US" dirty="0"/>
              <a:t>S</a:t>
            </a:r>
            <a:r>
              <a:rPr lang="en-US" dirty="0" smtClean="0"/>
              <a:t>1</a:t>
            </a:r>
            <a:r>
              <a:rPr lang="en-US" dirty="0"/>
              <a:t>’)</a:t>
            </a:r>
          </a:p>
          <a:p>
            <a:endParaRPr lang="fa-IR" dirty="0" smtClean="0"/>
          </a:p>
          <a:p>
            <a:pPr marL="0" indent="0">
              <a:buNone/>
            </a:pPr>
            <a:r>
              <a:rPr lang="fa-IR" dirty="0" smtClean="0"/>
              <a:t>در </a:t>
            </a:r>
            <a:r>
              <a:rPr lang="fa-IR" dirty="0"/>
              <a:t>مثال فوق چون خروجی </a:t>
            </a:r>
            <a:r>
              <a:rPr lang="en-US" dirty="0"/>
              <a:t>select</a:t>
            </a:r>
            <a:r>
              <a:rPr lang="fa-IR" dirty="0"/>
              <a:t> داخلی فقط یک شهر است از نماد = به جای </a:t>
            </a:r>
            <a:r>
              <a:rPr lang="en-US" dirty="0"/>
              <a:t>in</a:t>
            </a:r>
            <a:r>
              <a:rPr lang="fa-IR" dirty="0"/>
              <a:t> استفاده کرده ایم.</a:t>
            </a:r>
            <a:endParaRPr lang="en-US" dirty="0"/>
          </a:p>
          <a:p>
            <a:pPr marL="0" indent="0">
              <a:buNone/>
            </a:pPr>
            <a:r>
              <a:rPr lang="fa-IR" dirty="0"/>
              <a:t>به پرسشی که تعدادی پرسش فرعی در درون خود داشته باشد، پرسش تو در تو </a:t>
            </a:r>
            <a:r>
              <a:rPr lang="en-US" dirty="0"/>
              <a:t>(Nested Query)</a:t>
            </a:r>
            <a:r>
              <a:rPr lang="fa-IR" dirty="0"/>
              <a:t> یا چند سطحی هم می گویند.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828280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1000"/>
                                        <p:tgtEl>
                                          <p:spTgt spid="3">
                                            <p:txEl>
                                              <p:pRg st="6" end="6"/>
                                            </p:txEl>
                                          </p:spTgt>
                                        </p:tgtEl>
                                      </p:cBhvr>
                                    </p:animEffect>
                                    <p:anim calcmode="lin" valueType="num">
                                      <p:cBhvr>
                                        <p:cTn id="4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توابع ستونی در </a:t>
            </a:r>
            <a:r>
              <a:rPr lang="en-US" dirty="0" smtClean="0"/>
              <a:t>select</a:t>
            </a:r>
            <a:endParaRPr lang="en-US" dirty="0"/>
          </a:p>
        </p:txBody>
      </p:sp>
      <p:sp>
        <p:nvSpPr>
          <p:cNvPr id="3" name="Content Placeholder 2"/>
          <p:cNvSpPr>
            <a:spLocks noGrp="1"/>
          </p:cNvSpPr>
          <p:nvPr>
            <p:ph idx="1"/>
          </p:nvPr>
        </p:nvSpPr>
        <p:spPr/>
        <p:txBody>
          <a:bodyPr/>
          <a:lstStyle/>
          <a:p>
            <a:pPr marL="0" indent="0" algn="just">
              <a:buNone/>
            </a:pPr>
            <a:r>
              <a:rPr lang="fa-IR" b="1" dirty="0" smtClean="0"/>
              <a:t>این </a:t>
            </a:r>
            <a:r>
              <a:rPr lang="fa-IR" b="1" dirty="0"/>
              <a:t>توابع عبارتنداز:</a:t>
            </a:r>
            <a:endParaRPr lang="en-US" b="1" dirty="0"/>
          </a:p>
          <a:p>
            <a:pPr algn="just"/>
            <a:r>
              <a:rPr lang="en-US" dirty="0"/>
              <a:t>Count</a:t>
            </a:r>
            <a:r>
              <a:rPr lang="fa-IR" dirty="0"/>
              <a:t> : تعداد مقادیر در یک ستون</a:t>
            </a:r>
            <a:endParaRPr lang="en-US" dirty="0"/>
          </a:p>
          <a:p>
            <a:pPr algn="just"/>
            <a:r>
              <a:rPr lang="en-US" dirty="0"/>
              <a:t>Sum</a:t>
            </a:r>
            <a:r>
              <a:rPr lang="fa-IR" dirty="0"/>
              <a:t> : مجموع مقادیر یک ستون</a:t>
            </a:r>
            <a:endParaRPr lang="en-US" dirty="0"/>
          </a:p>
          <a:p>
            <a:pPr algn="just"/>
            <a:r>
              <a:rPr lang="en-US" dirty="0"/>
              <a:t>AVG</a:t>
            </a:r>
            <a:r>
              <a:rPr lang="fa-IR" dirty="0"/>
              <a:t> : میانگین مقادیر یک ستون</a:t>
            </a:r>
            <a:endParaRPr lang="en-US" dirty="0"/>
          </a:p>
          <a:p>
            <a:pPr algn="just"/>
            <a:r>
              <a:rPr lang="en-US" dirty="0"/>
              <a:t>MAX</a:t>
            </a:r>
            <a:r>
              <a:rPr lang="fa-IR" dirty="0"/>
              <a:t> : بزرگترین مقدار در یک ستون</a:t>
            </a:r>
            <a:endParaRPr lang="en-US" dirty="0"/>
          </a:p>
          <a:p>
            <a:pPr algn="just"/>
            <a:r>
              <a:rPr lang="en-US" dirty="0"/>
              <a:t>MIN</a:t>
            </a:r>
            <a:r>
              <a:rPr lang="fa-IR" dirty="0"/>
              <a:t> : کوچکترین مقدار در یک </a:t>
            </a:r>
            <a:r>
              <a:rPr lang="fa-IR" dirty="0" smtClean="0"/>
              <a:t>ستون</a:t>
            </a:r>
          </a:p>
          <a:p>
            <a:pPr algn="just"/>
            <a:endParaRPr lang="fa-IR" dirty="0"/>
          </a:p>
          <a:p>
            <a:pPr algn="just"/>
            <a:endParaRPr lang="en-US" dirty="0"/>
          </a:p>
          <a:p>
            <a:pPr marL="320040" lvl="1" indent="0" algn="just">
              <a:buNone/>
            </a:pPr>
            <a:r>
              <a:rPr lang="fa-IR" dirty="0"/>
              <a:t>توابع </a:t>
            </a:r>
            <a:r>
              <a:rPr lang="en-US" dirty="0"/>
              <a:t>AVG</a:t>
            </a:r>
            <a:r>
              <a:rPr lang="fa-IR" dirty="0"/>
              <a:t> و </a:t>
            </a:r>
            <a:r>
              <a:rPr lang="en-US" dirty="0"/>
              <a:t>SUM</a:t>
            </a:r>
            <a:r>
              <a:rPr lang="fa-IR" dirty="0"/>
              <a:t> فقط برای ستون های عددی هستند ولی توابع </a:t>
            </a:r>
            <a:r>
              <a:rPr lang="en-US" dirty="0"/>
              <a:t>Count</a:t>
            </a:r>
            <a:r>
              <a:rPr lang="fa-IR" dirty="0"/>
              <a:t> و </a:t>
            </a:r>
            <a:r>
              <a:rPr lang="en-US" dirty="0"/>
              <a:t>Min</a:t>
            </a:r>
            <a:r>
              <a:rPr lang="fa-IR" dirty="0"/>
              <a:t> و </a:t>
            </a:r>
            <a:r>
              <a:rPr lang="en-US" dirty="0"/>
              <a:t>Max</a:t>
            </a:r>
            <a:r>
              <a:rPr lang="fa-IR" dirty="0"/>
              <a:t> را می توان برای ستون های عددی و یا غیرعددی به کار برد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val="206696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توابع ستونی در </a:t>
            </a:r>
            <a:r>
              <a:rPr lang="en-US" dirty="0"/>
              <a:t>select</a:t>
            </a:r>
          </a:p>
        </p:txBody>
      </p:sp>
      <p:sp>
        <p:nvSpPr>
          <p:cNvPr id="3" name="Content Placeholder 2"/>
          <p:cNvSpPr>
            <a:spLocks noGrp="1"/>
          </p:cNvSpPr>
          <p:nvPr>
            <p:ph idx="1"/>
          </p:nvPr>
        </p:nvSpPr>
        <p:spPr>
          <a:xfrm>
            <a:off x="2057400" y="1676400"/>
            <a:ext cx="6248400" cy="4419600"/>
          </a:xfrm>
        </p:spPr>
        <p:txBody>
          <a:bodyPr>
            <a:normAutofit/>
          </a:bodyPr>
          <a:lstStyle/>
          <a:p>
            <a:pPr marL="0" indent="0">
              <a:buNone/>
            </a:pPr>
            <a:r>
              <a:rPr lang="fa-IR" b="1" u="sng" dirty="0"/>
              <a:t>مثال 34: </a:t>
            </a:r>
            <a:endParaRPr lang="fa-IR" b="1" u="sng" dirty="0" smtClean="0"/>
          </a:p>
          <a:p>
            <a:pPr marL="320040" lvl="1" indent="0">
              <a:buNone/>
            </a:pPr>
            <a:r>
              <a:rPr lang="fa-IR" b="1" dirty="0" smtClean="0">
                <a:solidFill>
                  <a:schemeClr val="accent1">
                    <a:lumMod val="50000"/>
                  </a:schemeClr>
                </a:solidFill>
              </a:rPr>
              <a:t>کل </a:t>
            </a:r>
            <a:r>
              <a:rPr lang="fa-IR" b="1" dirty="0">
                <a:solidFill>
                  <a:schemeClr val="accent1">
                    <a:lumMod val="50000"/>
                  </a:schemeClr>
                </a:solidFill>
              </a:rPr>
              <a:t>تعداد تهیه شده از قطعه </a:t>
            </a:r>
            <a:r>
              <a:rPr lang="en-US" b="1" dirty="0">
                <a:solidFill>
                  <a:schemeClr val="accent1">
                    <a:lumMod val="50000"/>
                  </a:schemeClr>
                </a:solidFill>
              </a:rPr>
              <a:t>P2</a:t>
            </a:r>
            <a:r>
              <a:rPr lang="fa-IR" b="1" dirty="0">
                <a:solidFill>
                  <a:schemeClr val="accent1">
                    <a:lumMod val="50000"/>
                  </a:schemeClr>
                </a:solidFill>
              </a:rPr>
              <a:t> را بدهید</a:t>
            </a:r>
            <a:r>
              <a:rPr lang="fa-IR" b="1" dirty="0" smtClean="0">
                <a:solidFill>
                  <a:schemeClr val="accent1">
                    <a:lumMod val="50000"/>
                  </a:schemeClr>
                </a:solidFill>
              </a:rPr>
              <a:t>.</a:t>
            </a:r>
          </a:p>
          <a:p>
            <a:pPr marL="320040" lvl="1" indent="0">
              <a:buNone/>
            </a:pPr>
            <a:endParaRPr lang="fa-IR" b="1" dirty="0">
              <a:solidFill>
                <a:schemeClr val="accent1">
                  <a:lumMod val="50000"/>
                </a:schemeClr>
              </a:solidFill>
            </a:endParaRPr>
          </a:p>
          <a:p>
            <a:pPr marL="320040" lvl="1" indent="0">
              <a:buNone/>
            </a:pPr>
            <a:endParaRPr lang="en-US" b="1" dirty="0">
              <a:solidFill>
                <a:schemeClr val="accent1">
                  <a:lumMod val="50000"/>
                </a:schemeClr>
              </a:solidFill>
            </a:endParaRPr>
          </a:p>
          <a:p>
            <a:pPr marL="0" indent="0" algn="l" rtl="0">
              <a:buNone/>
            </a:pPr>
            <a:r>
              <a:rPr lang="en-US" dirty="0"/>
              <a:t>Select   SUM(</a:t>
            </a:r>
            <a:r>
              <a:rPr lang="en-US" dirty="0" err="1"/>
              <a:t>Qty</a:t>
            </a:r>
            <a:r>
              <a:rPr lang="en-US" dirty="0"/>
              <a:t>)  from   SP</a:t>
            </a:r>
          </a:p>
          <a:p>
            <a:pPr marL="0" indent="0" algn="l" rtl="0">
              <a:buNone/>
            </a:pPr>
            <a:r>
              <a:rPr lang="en-US" dirty="0"/>
              <a:t>Where   P# = ‘P2</a:t>
            </a:r>
            <a:r>
              <a:rPr lang="en-US"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931000838"/>
              </p:ext>
            </p:extLst>
          </p:nvPr>
        </p:nvGraphicFramePr>
        <p:xfrm>
          <a:off x="12700" y="2037080"/>
          <a:ext cx="1645920" cy="4820920"/>
        </p:xfrm>
        <a:graphic>
          <a:graphicData uri="http://schemas.openxmlformats.org/drawingml/2006/table">
            <a:tbl>
              <a:tblPr firstRow="1" bandRow="1">
                <a:tableStyleId>{5C22544A-7EE6-4342-B048-85BDC9FD1C3A}</a:tableStyleId>
              </a:tblPr>
              <a:tblGrid>
                <a:gridCol w="457200"/>
                <a:gridCol w="457200"/>
                <a:gridCol w="73152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flipH="1">
            <a:off x="712926" y="1566148"/>
            <a:ext cx="549454" cy="369332"/>
          </a:xfrm>
          <a:prstGeom prst="rect">
            <a:avLst/>
          </a:prstGeom>
          <a:noFill/>
        </p:spPr>
        <p:txBody>
          <a:bodyPr wrap="square" rtlCol="0">
            <a:spAutoFit/>
          </a:bodyPr>
          <a:lstStyle/>
          <a:p>
            <a:r>
              <a:rPr lang="en-US" dirty="0" smtClean="0"/>
              <a:t>SP</a:t>
            </a:r>
            <a:endParaRPr lang="en-US" dirty="0"/>
          </a:p>
        </p:txBody>
      </p:sp>
    </p:spTree>
    <p:extLst>
      <p:ext uri="{BB962C8B-B14F-4D97-AF65-F5344CB8AC3E}">
        <p14:creationId xmlns:p14="http://schemas.microsoft.com/office/powerpoint/2010/main" val="27126203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توابع ستونی در </a:t>
            </a:r>
            <a:r>
              <a:rPr lang="en-US" dirty="0"/>
              <a:t>select</a:t>
            </a:r>
          </a:p>
        </p:txBody>
      </p:sp>
      <p:sp>
        <p:nvSpPr>
          <p:cNvPr id="3" name="Content Placeholder 2"/>
          <p:cNvSpPr>
            <a:spLocks noGrp="1"/>
          </p:cNvSpPr>
          <p:nvPr>
            <p:ph idx="1"/>
          </p:nvPr>
        </p:nvSpPr>
        <p:spPr>
          <a:xfrm>
            <a:off x="228600" y="2514600"/>
            <a:ext cx="8458200" cy="3657600"/>
          </a:xfrm>
        </p:spPr>
        <p:txBody>
          <a:bodyPr>
            <a:normAutofit/>
          </a:bodyPr>
          <a:lstStyle/>
          <a:p>
            <a:pPr marL="0" indent="0">
              <a:buNone/>
            </a:pPr>
            <a:r>
              <a:rPr lang="fa-IR" b="1" u="sng" dirty="0" smtClean="0"/>
              <a:t>مثال </a:t>
            </a:r>
            <a:r>
              <a:rPr lang="fa-IR" b="1" u="sng" dirty="0"/>
              <a:t>35: </a:t>
            </a:r>
            <a:endParaRPr lang="fa-IR" b="1" u="sng" dirty="0" smtClean="0"/>
          </a:p>
          <a:p>
            <a:pPr marL="320040" lvl="1" indent="0">
              <a:buNone/>
            </a:pPr>
            <a:r>
              <a:rPr lang="fa-IR" b="1" dirty="0" smtClean="0">
                <a:solidFill>
                  <a:schemeClr val="accent1">
                    <a:lumMod val="50000"/>
                  </a:schemeClr>
                </a:solidFill>
              </a:rPr>
              <a:t>شماره </a:t>
            </a:r>
            <a:r>
              <a:rPr lang="fa-IR" b="1" dirty="0">
                <a:solidFill>
                  <a:schemeClr val="accent1">
                    <a:lumMod val="50000"/>
                  </a:schemeClr>
                </a:solidFill>
              </a:rPr>
              <a:t>تهیه کنندگانی را بدهید که مقدار وضعیت </a:t>
            </a:r>
            <a:r>
              <a:rPr lang="fa-IR" b="1" dirty="0" smtClean="0">
                <a:solidFill>
                  <a:schemeClr val="accent1">
                    <a:lumMod val="50000"/>
                  </a:schemeClr>
                </a:solidFill>
              </a:rPr>
              <a:t>آن ها ک</a:t>
            </a:r>
            <a:r>
              <a:rPr lang="fa-IR" b="1" dirty="0">
                <a:solidFill>
                  <a:schemeClr val="accent1">
                    <a:lumMod val="50000"/>
                  </a:schemeClr>
                </a:solidFill>
              </a:rPr>
              <a:t>م</a:t>
            </a:r>
            <a:r>
              <a:rPr lang="fa-IR" b="1" dirty="0" smtClean="0">
                <a:solidFill>
                  <a:schemeClr val="accent1">
                    <a:lumMod val="50000"/>
                  </a:schemeClr>
                </a:solidFill>
              </a:rPr>
              <a:t>تر </a:t>
            </a:r>
            <a:r>
              <a:rPr lang="fa-IR" b="1" dirty="0">
                <a:solidFill>
                  <a:schemeClr val="accent1">
                    <a:lumMod val="50000"/>
                  </a:schemeClr>
                </a:solidFill>
              </a:rPr>
              <a:t>از مقدار ماکزیمم وضعیت باشد.</a:t>
            </a:r>
            <a:endParaRPr lang="en-US" b="1" dirty="0">
              <a:solidFill>
                <a:schemeClr val="accent1">
                  <a:lumMod val="50000"/>
                </a:schemeClr>
              </a:solidFill>
            </a:endParaRPr>
          </a:p>
          <a:p>
            <a:pPr marL="0" indent="0" algn="l" rtl="0">
              <a:buNone/>
            </a:pPr>
            <a:r>
              <a:rPr lang="en-US" dirty="0"/>
              <a:t>Select   S#   from   S</a:t>
            </a:r>
          </a:p>
          <a:p>
            <a:pPr marL="0" indent="0" algn="l" rtl="0">
              <a:buNone/>
            </a:pPr>
            <a:r>
              <a:rPr lang="en-US" dirty="0"/>
              <a:t>Where   status &lt; ( select  MAX(status)  from  S </a:t>
            </a:r>
            <a:r>
              <a:rPr lang="en-US" dirty="0" smtClean="0"/>
              <a:t>)</a:t>
            </a:r>
            <a:endParaRPr lang="fa-IR" dirty="0" smtClean="0"/>
          </a:p>
          <a:p>
            <a:pPr marL="0" indent="0" algn="l" rtl="0">
              <a:buNone/>
            </a:pPr>
            <a:endParaRPr lang="fa-IR" dirty="0" smtClean="0"/>
          </a:p>
          <a:p>
            <a:pPr marL="0" indent="0" algn="just">
              <a:buNone/>
            </a:pPr>
            <a:r>
              <a:rPr lang="fa-IR" sz="2200" dirty="0"/>
              <a:t>توجه کنید در دستور فوق اگر قسمت </a:t>
            </a:r>
            <a:r>
              <a:rPr lang="en-US" sz="1700" dirty="0"/>
              <a:t>where</a:t>
            </a:r>
            <a:r>
              <a:rPr lang="fa-IR" sz="2200" dirty="0"/>
              <a:t> را به صورت </a:t>
            </a:r>
            <a:r>
              <a:rPr lang="en-US" sz="1700" dirty="0"/>
              <a:t>where  status &lt; MAX(status</a:t>
            </a:r>
            <a:r>
              <a:rPr lang="en-US" sz="1700" dirty="0" smtClean="0"/>
              <a:t>)</a:t>
            </a:r>
            <a:r>
              <a:rPr lang="fa-IR" sz="2200" dirty="0" smtClean="0"/>
              <a:t> می </a:t>
            </a:r>
            <a:r>
              <a:rPr lang="fa-IR" sz="2200" dirty="0"/>
              <a:t>نوشتیم غلط </a:t>
            </a:r>
            <a:r>
              <a:rPr lang="fa-IR" sz="2200" dirty="0" smtClean="0"/>
              <a:t>بود</a:t>
            </a:r>
            <a:r>
              <a:rPr lang="fa-IR" sz="2200" dirty="0"/>
              <a:t>. چرا که در هر مرحله </a:t>
            </a:r>
            <a:r>
              <a:rPr lang="en-US" sz="1500" dirty="0"/>
              <a:t>MAX(status)</a:t>
            </a:r>
            <a:r>
              <a:rPr lang="fa-IR" sz="2200" dirty="0"/>
              <a:t> تا هر سطریکه پیش رفته ایم محاسبه می شد و در واقع تنها در آخرین سطر</a:t>
            </a:r>
            <a:r>
              <a:rPr lang="en-US" sz="1700" dirty="0"/>
              <a:t>MAX(status)</a:t>
            </a:r>
            <a:r>
              <a:rPr lang="fa-IR" sz="1700" dirty="0"/>
              <a:t> </a:t>
            </a:r>
            <a:r>
              <a:rPr lang="fa-IR" sz="2200" dirty="0"/>
              <a:t>مقدار ماکزیمم واقعی تمام سطرها را می داد</a:t>
            </a:r>
            <a:r>
              <a:rPr lang="fa-IR" sz="2200" dirty="0" smtClean="0"/>
              <a:t>.</a:t>
            </a:r>
            <a:endParaRPr lang="en-US" sz="2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948308495"/>
              </p:ext>
            </p:extLst>
          </p:nvPr>
        </p:nvGraphicFramePr>
        <p:xfrm>
          <a:off x="0" y="609600"/>
          <a:ext cx="2811108" cy="2199640"/>
        </p:xfrm>
        <a:graphic>
          <a:graphicData uri="http://schemas.openxmlformats.org/drawingml/2006/table">
            <a:tbl>
              <a:tblPr firstRow="1" bandRow="1">
                <a:tableStyleId>{5C22544A-7EE6-4342-B048-85BDC9FD1C3A}</a:tableStyleId>
              </a:tblPr>
              <a:tblGrid>
                <a:gridCol w="457200"/>
                <a:gridCol w="890868"/>
                <a:gridCol w="822960"/>
                <a:gridCol w="64008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27432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55943570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85800"/>
            <a:ext cx="7924800" cy="5638800"/>
          </a:xfrm>
        </p:spPr>
        <p:txBody>
          <a:bodyPr>
            <a:normAutofit/>
          </a:bodyPr>
          <a:lstStyle/>
          <a:p>
            <a:pPr marL="0" indent="0">
              <a:buNone/>
            </a:pPr>
            <a:r>
              <a:rPr lang="fa-IR" b="1" u="sng" dirty="0"/>
              <a:t>مثال 36:</a:t>
            </a:r>
            <a:endParaRPr lang="en-US" b="1" u="sng" dirty="0"/>
          </a:p>
          <a:p>
            <a:pPr marL="0" indent="0" algn="l" rtl="0">
              <a:buNone/>
            </a:pPr>
            <a:r>
              <a:rPr lang="en-US" dirty="0"/>
              <a:t>Select   Min(</a:t>
            </a:r>
            <a:r>
              <a:rPr lang="en-US" dirty="0" err="1"/>
              <a:t>Qty</a:t>
            </a:r>
            <a:r>
              <a:rPr lang="en-US" dirty="0"/>
              <a:t>)   AS   MIN_QTY</a:t>
            </a:r>
          </a:p>
          <a:p>
            <a:pPr marL="0" indent="0" algn="l" rtl="0">
              <a:buNone/>
            </a:pPr>
            <a:r>
              <a:rPr lang="en-US" dirty="0"/>
              <a:t>From   SP</a:t>
            </a:r>
          </a:p>
          <a:p>
            <a:pPr marL="0" indent="0">
              <a:buNone/>
            </a:pPr>
            <a:r>
              <a:rPr lang="fa-IR" dirty="0"/>
              <a:t>با </a:t>
            </a:r>
            <a:r>
              <a:rPr lang="en-US" dirty="0"/>
              <a:t>AS</a:t>
            </a:r>
            <a:r>
              <a:rPr lang="fa-IR" dirty="0"/>
              <a:t> می توان نام جدید به ستون خروجی داد</a:t>
            </a:r>
            <a:r>
              <a:rPr lang="fa-IR" dirty="0" smtClean="0"/>
              <a:t>.</a:t>
            </a:r>
            <a:endParaRPr lang="en-US" dirty="0" smtClean="0"/>
          </a:p>
          <a:p>
            <a:pPr marL="0" indent="0">
              <a:buNone/>
            </a:pPr>
            <a:endParaRPr lang="en-US" dirty="0"/>
          </a:p>
          <a:p>
            <a:pPr marL="0" indent="0">
              <a:buNone/>
            </a:pPr>
            <a:endParaRPr lang="en-US" dirty="0"/>
          </a:p>
          <a:p>
            <a:pPr marL="0" indent="0">
              <a:buNone/>
            </a:pPr>
            <a:r>
              <a:rPr lang="fa-IR" b="1" u="sng" dirty="0"/>
              <a:t>تذکر: </a:t>
            </a:r>
            <a:endParaRPr lang="fa-IR" b="1" u="sng" dirty="0" smtClean="0"/>
          </a:p>
          <a:p>
            <a:r>
              <a:rPr lang="fa-IR" dirty="0" smtClean="0"/>
              <a:t>در </a:t>
            </a:r>
            <a:r>
              <a:rPr lang="fa-IR" dirty="0"/>
              <a:t>صورت لزوم توابع فوق را می توان با کلمه </a:t>
            </a:r>
            <a:r>
              <a:rPr lang="en-US" sz="2000" dirty="0"/>
              <a:t>Distinct</a:t>
            </a:r>
            <a:r>
              <a:rPr lang="fa-IR" dirty="0"/>
              <a:t> نیز به کار برد. در این حالت داده های تکراری در نظر گرفته نمی شوند. </a:t>
            </a:r>
            <a:endParaRPr lang="fa-IR" dirty="0" smtClean="0"/>
          </a:p>
          <a:p>
            <a:r>
              <a:rPr lang="fa-IR" dirty="0" smtClean="0"/>
              <a:t>برای </a:t>
            </a:r>
            <a:r>
              <a:rPr lang="en-US" sz="2000" dirty="0"/>
              <a:t>MAX</a:t>
            </a:r>
            <a:r>
              <a:rPr lang="fa-IR" dirty="0"/>
              <a:t> و </a:t>
            </a:r>
            <a:r>
              <a:rPr lang="en-US" sz="2000" dirty="0"/>
              <a:t>MIN</a:t>
            </a:r>
            <a:r>
              <a:rPr lang="fa-IR" dirty="0"/>
              <a:t> داده های تکراری اهمیتی </a:t>
            </a:r>
            <a:r>
              <a:rPr lang="fa-IR" dirty="0" smtClean="0"/>
              <a:t>ندارند.</a:t>
            </a:r>
            <a:endParaRPr lang="en-US" dirty="0" smtClean="0"/>
          </a:p>
          <a:p>
            <a:r>
              <a:rPr lang="fa-IR" dirty="0" smtClean="0"/>
              <a:t> مقادیر </a:t>
            </a:r>
            <a:r>
              <a:rPr lang="en-US" sz="2000" dirty="0"/>
              <a:t>NULL</a:t>
            </a:r>
            <a:r>
              <a:rPr lang="fa-IR" dirty="0"/>
              <a:t> قبل از اجرای این توابع حذف شده و روی این توابع تاثیری ندارند. مثلاً در محاسبه مقدار تابع </a:t>
            </a:r>
            <a:r>
              <a:rPr lang="en-US" sz="2000" dirty="0"/>
              <a:t>AVG</a:t>
            </a:r>
            <a:r>
              <a:rPr lang="fa-IR" dirty="0"/>
              <a:t> </a:t>
            </a:r>
            <a:r>
              <a:rPr lang="fa-IR" dirty="0" smtClean="0"/>
              <a:t>مقادیر </a:t>
            </a:r>
            <a:r>
              <a:rPr lang="en-US" sz="2000" dirty="0"/>
              <a:t>NULL</a:t>
            </a:r>
            <a:r>
              <a:rPr lang="fa-IR" dirty="0"/>
              <a:t> در محاسبه تعداد داده ها (مخرج کسر) اثری ندارد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57</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922256761"/>
              </p:ext>
            </p:extLst>
          </p:nvPr>
        </p:nvGraphicFramePr>
        <p:xfrm>
          <a:off x="3505200" y="2743200"/>
          <a:ext cx="1280160" cy="741680"/>
        </p:xfrm>
        <a:graphic>
          <a:graphicData uri="http://schemas.openxmlformats.org/drawingml/2006/table">
            <a:tbl>
              <a:tblPr firstRow="1" bandRow="1">
                <a:tableStyleId>{5C22544A-7EE6-4342-B048-85BDC9FD1C3A}</a:tableStyleId>
              </a:tblPr>
              <a:tblGrid>
                <a:gridCol w="1280160"/>
              </a:tblGrid>
              <a:tr h="370840">
                <a:tc>
                  <a:txBody>
                    <a:bodyPr/>
                    <a:lstStyle/>
                    <a:p>
                      <a:pPr marL="0" indent="0" algn="l" rtl="0">
                        <a:buNone/>
                      </a:pPr>
                      <a:r>
                        <a:rPr lang="en-US" dirty="0" smtClean="0">
                          <a:solidFill>
                            <a:schemeClr val="tx1"/>
                          </a:solidFill>
                        </a:rPr>
                        <a:t>MIN_QTY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79278539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0" dur="500"/>
                                        <p:tgtEl>
                                          <p:spTgt spid="3">
                                            <p:txEl>
                                              <p:pRg st="7" end="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5" dur="500"/>
                                        <p:tgtEl>
                                          <p:spTgt spid="3">
                                            <p:txEl>
                                              <p:pRg st="8" end="8"/>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xEl>
                                              <p:pRg st="9" end="9"/>
                                            </p:txEl>
                                          </p:spTgt>
                                        </p:tgtEl>
                                        <p:attrNameLst>
                                          <p:attrName>style.visibility</p:attrName>
                                        </p:attrNameLst>
                                      </p:cBhvr>
                                      <p:to>
                                        <p:strVal val="visible"/>
                                      </p:to>
                                    </p:set>
                                    <p:animEffect transition="in" filter="randombar(horizontal)">
                                      <p:cBhvr>
                                        <p:cTn id="2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fa-IR" b="1" u="sng" dirty="0"/>
              <a:t>مثال 37: </a:t>
            </a:r>
            <a:endParaRPr lang="fa-IR" b="1" u="sng" dirty="0" smtClean="0"/>
          </a:p>
          <a:p>
            <a:pPr marL="0" indent="0">
              <a:buNone/>
            </a:pPr>
            <a:r>
              <a:rPr lang="fa-IR" b="1" dirty="0" smtClean="0">
                <a:solidFill>
                  <a:schemeClr val="accent1">
                    <a:lumMod val="50000"/>
                  </a:schemeClr>
                </a:solidFill>
              </a:rPr>
              <a:t>تعداد </a:t>
            </a:r>
            <a:r>
              <a:rPr lang="fa-IR" b="1" dirty="0">
                <a:solidFill>
                  <a:schemeClr val="accent1">
                    <a:lumMod val="50000"/>
                  </a:schemeClr>
                </a:solidFill>
              </a:rPr>
              <a:t>تهیه کنندگان شهر </a:t>
            </a:r>
            <a:r>
              <a:rPr lang="en-US" b="1" dirty="0">
                <a:solidFill>
                  <a:schemeClr val="accent1">
                    <a:lumMod val="50000"/>
                  </a:schemeClr>
                </a:solidFill>
              </a:rPr>
              <a:t>C2</a:t>
            </a:r>
            <a:r>
              <a:rPr lang="fa-IR" b="1" dirty="0">
                <a:solidFill>
                  <a:schemeClr val="accent1">
                    <a:lumMod val="50000"/>
                  </a:schemeClr>
                </a:solidFill>
              </a:rPr>
              <a:t> چند تاست؟</a:t>
            </a:r>
            <a:endParaRPr lang="en-US" b="1" dirty="0">
              <a:solidFill>
                <a:schemeClr val="accent1">
                  <a:lumMod val="50000"/>
                </a:schemeClr>
              </a:solidFill>
            </a:endParaRPr>
          </a:p>
          <a:p>
            <a:pPr marL="0" indent="0" algn="l" rtl="0">
              <a:buNone/>
            </a:pPr>
            <a:r>
              <a:rPr lang="en-US" dirty="0"/>
              <a:t>Select    count(S#)   from   S</a:t>
            </a:r>
          </a:p>
          <a:p>
            <a:pPr marL="0" indent="0" algn="l" rtl="0">
              <a:buNone/>
            </a:pPr>
            <a:r>
              <a:rPr lang="en-US" dirty="0"/>
              <a:t>Where   City = ‘C2’</a:t>
            </a:r>
          </a:p>
          <a:p>
            <a:pPr marL="0" indent="0">
              <a:buNone/>
            </a:pPr>
            <a:r>
              <a:rPr lang="fa-IR" dirty="0"/>
              <a:t>خروجی : 3</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58</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18339216"/>
              </p:ext>
            </p:extLst>
          </p:nvPr>
        </p:nvGraphicFramePr>
        <p:xfrm>
          <a:off x="304800" y="762000"/>
          <a:ext cx="2811108" cy="2199640"/>
        </p:xfrm>
        <a:graphic>
          <a:graphicData uri="http://schemas.openxmlformats.org/drawingml/2006/table">
            <a:tbl>
              <a:tblPr firstRow="1" bandRow="1">
                <a:tableStyleId>{5C22544A-7EE6-4342-B048-85BDC9FD1C3A}</a:tableStyleId>
              </a:tblPr>
              <a:tblGrid>
                <a:gridCol w="457200"/>
                <a:gridCol w="890868"/>
                <a:gridCol w="822960"/>
                <a:gridCol w="64008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27432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a:off x="1447800" y="348734"/>
            <a:ext cx="312906" cy="369332"/>
          </a:xfrm>
          <a:prstGeom prst="rect">
            <a:avLst/>
          </a:prstGeom>
          <a:noFill/>
        </p:spPr>
        <p:txBody>
          <a:bodyPr wrap="none" rtlCol="0">
            <a:spAutoFit/>
          </a:bodyPr>
          <a:lstStyle/>
          <a:p>
            <a:r>
              <a:rPr lang="en-US" dirty="0" smtClean="0"/>
              <a:t>S</a:t>
            </a:r>
            <a:endParaRPr lang="en-US" dirty="0"/>
          </a:p>
        </p:txBody>
      </p:sp>
    </p:spTree>
    <p:extLst>
      <p:ext uri="{BB962C8B-B14F-4D97-AF65-F5344CB8AC3E}">
        <p14:creationId xmlns:p14="http://schemas.microsoft.com/office/powerpoint/2010/main" val="885662769"/>
      </p:ext>
    </p:extLst>
  </p:cSld>
  <p:clrMapOvr>
    <a:masterClrMapping/>
  </p:clrMapOvr>
  <p:transition spd="slow">
    <p:randomBar dir="ver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62000"/>
            <a:ext cx="8534400" cy="5562600"/>
          </a:xfrm>
        </p:spPr>
        <p:txBody>
          <a:bodyPr>
            <a:normAutofit/>
          </a:bodyPr>
          <a:lstStyle/>
          <a:p>
            <a:pPr marL="0" indent="0">
              <a:buNone/>
            </a:pPr>
            <a:r>
              <a:rPr lang="fa-IR" b="1" u="sng" dirty="0"/>
              <a:t>مثال 38: </a:t>
            </a:r>
            <a:endParaRPr lang="fa-IR" b="1" u="sng" dirty="0" smtClean="0"/>
          </a:p>
          <a:p>
            <a:pPr marL="320040" lvl="1" indent="0">
              <a:buNone/>
            </a:pPr>
            <a:r>
              <a:rPr lang="fa-IR" b="1" dirty="0" smtClean="0">
                <a:solidFill>
                  <a:schemeClr val="accent1">
                    <a:lumMod val="50000"/>
                  </a:schemeClr>
                </a:solidFill>
              </a:rPr>
              <a:t>تعداد </a:t>
            </a:r>
            <a:r>
              <a:rPr lang="fa-IR" b="1" dirty="0">
                <a:solidFill>
                  <a:schemeClr val="accent1">
                    <a:lumMod val="50000"/>
                  </a:schemeClr>
                </a:solidFill>
              </a:rPr>
              <a:t>شهرهای موجود در جدول </a:t>
            </a:r>
            <a:r>
              <a:rPr lang="en-US" b="1" dirty="0">
                <a:solidFill>
                  <a:schemeClr val="accent1">
                    <a:lumMod val="50000"/>
                  </a:schemeClr>
                </a:solidFill>
              </a:rPr>
              <a:t>P</a:t>
            </a:r>
            <a:r>
              <a:rPr lang="fa-IR" b="1" dirty="0">
                <a:solidFill>
                  <a:schemeClr val="accent1">
                    <a:lumMod val="50000"/>
                  </a:schemeClr>
                </a:solidFill>
              </a:rPr>
              <a:t> چند تاست</a:t>
            </a:r>
            <a:r>
              <a:rPr lang="fa-IR" b="1" dirty="0" smtClean="0">
                <a:solidFill>
                  <a:schemeClr val="accent1">
                    <a:lumMod val="50000"/>
                  </a:schemeClr>
                </a:solidFill>
              </a:rPr>
              <a:t>؟</a:t>
            </a:r>
          </a:p>
          <a:p>
            <a:pPr marL="320040" lvl="1" indent="0">
              <a:buNone/>
            </a:pPr>
            <a:endParaRPr lang="en-US" sz="2000" b="1" dirty="0">
              <a:solidFill>
                <a:schemeClr val="accent1">
                  <a:lumMod val="50000"/>
                </a:schemeClr>
              </a:solidFill>
            </a:endParaRPr>
          </a:p>
          <a:p>
            <a:pPr marL="0" indent="0">
              <a:buNone/>
            </a:pPr>
            <a:r>
              <a:rPr lang="fa-IR" sz="2000" dirty="0"/>
              <a:t>در این مثال باید از شمارش تکراری جلوگیری کرد</a:t>
            </a:r>
            <a:r>
              <a:rPr lang="fa-IR" sz="2000" dirty="0" smtClean="0"/>
              <a:t>.</a:t>
            </a:r>
          </a:p>
          <a:p>
            <a:pPr marL="0" indent="0">
              <a:buNone/>
            </a:pPr>
            <a:r>
              <a:rPr lang="fa-IR" sz="2000" dirty="0" smtClean="0"/>
              <a:t> </a:t>
            </a:r>
            <a:r>
              <a:rPr lang="fa-IR" sz="2000" dirty="0"/>
              <a:t>( با </a:t>
            </a:r>
            <a:r>
              <a:rPr lang="en-US" sz="2000" dirty="0"/>
              <a:t>AS</a:t>
            </a:r>
            <a:r>
              <a:rPr lang="fa-IR" sz="2000" dirty="0"/>
              <a:t> نام ستون خروجی را تغییر داده ایم</a:t>
            </a:r>
            <a:r>
              <a:rPr lang="fa-IR" sz="2000" dirty="0" smtClean="0"/>
              <a:t>.)</a:t>
            </a:r>
          </a:p>
          <a:p>
            <a:pPr marL="0" indent="0">
              <a:buNone/>
            </a:pPr>
            <a:endParaRPr lang="fa-IR" dirty="0"/>
          </a:p>
          <a:p>
            <a:pPr marL="0" indent="0">
              <a:buNone/>
            </a:pPr>
            <a:endParaRPr lang="en-US" dirty="0"/>
          </a:p>
          <a:p>
            <a:pPr marL="0" indent="0" algn="l" rtl="0">
              <a:buNone/>
            </a:pPr>
            <a:r>
              <a:rPr lang="en-US" dirty="0"/>
              <a:t>Select   Count ( Distinct  city)   AS  CT#</a:t>
            </a:r>
          </a:p>
          <a:p>
            <a:pPr marL="0" indent="0" algn="l" rtl="0">
              <a:buNone/>
            </a:pPr>
            <a:r>
              <a:rPr lang="en-US" dirty="0"/>
              <a:t>From   P</a:t>
            </a:r>
          </a:p>
          <a:p>
            <a:pPr marL="0" indent="0">
              <a:buNone/>
            </a:pPr>
            <a:r>
              <a:rPr lang="fa-IR" b="1" u="sng" dirty="0"/>
              <a:t>نکته: </a:t>
            </a:r>
            <a:endParaRPr lang="fa-IR" b="1" u="sng" dirty="0" smtClean="0"/>
          </a:p>
          <a:p>
            <a:pPr marL="0" indent="0" algn="just">
              <a:buNone/>
            </a:pPr>
            <a:r>
              <a:rPr lang="fa-IR" sz="2000" dirty="0" smtClean="0"/>
              <a:t>تابع </a:t>
            </a:r>
            <a:r>
              <a:rPr lang="fa-IR" sz="2000" dirty="0"/>
              <a:t>ویژه </a:t>
            </a:r>
            <a:r>
              <a:rPr lang="en-US" sz="2000" dirty="0"/>
              <a:t>Count(</a:t>
            </a:r>
            <a:r>
              <a:rPr lang="en-US" b="1" dirty="0">
                <a:solidFill>
                  <a:schemeClr val="accent1">
                    <a:lumMod val="75000"/>
                  </a:schemeClr>
                </a:solidFill>
              </a:rPr>
              <a:t>*</a:t>
            </a:r>
            <a:r>
              <a:rPr lang="en-US" sz="2000" dirty="0"/>
              <a:t>)</a:t>
            </a:r>
            <a:r>
              <a:rPr lang="fa-IR" sz="2000" dirty="0"/>
              <a:t> برای شمارش </a:t>
            </a:r>
            <a:r>
              <a:rPr lang="fa-IR" sz="2000" dirty="0" smtClean="0"/>
              <a:t>سطرهای </a:t>
            </a:r>
            <a:r>
              <a:rPr lang="fa-IR" sz="2000" dirty="0"/>
              <a:t>جدول است. </a:t>
            </a:r>
            <a:endParaRPr lang="fa-IR" sz="2000" dirty="0" smtClean="0"/>
          </a:p>
          <a:p>
            <a:pPr marL="0" indent="0" algn="just">
              <a:buNone/>
            </a:pPr>
            <a:r>
              <a:rPr lang="fa-IR" sz="2000" dirty="0" smtClean="0"/>
              <a:t>در </a:t>
            </a:r>
            <a:r>
              <a:rPr lang="fa-IR" sz="2000" dirty="0"/>
              <a:t>این تابع نمی توان از </a:t>
            </a:r>
            <a:r>
              <a:rPr lang="en-US" sz="2000" dirty="0"/>
              <a:t>Distinct</a:t>
            </a:r>
            <a:r>
              <a:rPr lang="fa-IR" sz="2000" dirty="0"/>
              <a:t> استفاده کرد و این تابع سطرهای </a:t>
            </a:r>
            <a:r>
              <a:rPr lang="en-US" sz="2000" dirty="0"/>
              <a:t>NULL</a:t>
            </a:r>
            <a:r>
              <a:rPr lang="fa-IR" sz="2000" dirty="0"/>
              <a:t> را نیز می شمارد. اگر جدول تهی باشد، این تابع صفر بر می گرداند. ( برخلاف سایر توابع که </a:t>
            </a:r>
            <a:r>
              <a:rPr lang="en-US" sz="2000" dirty="0"/>
              <a:t>NULL</a:t>
            </a:r>
            <a:r>
              <a:rPr lang="fa-IR" sz="2000" dirty="0"/>
              <a:t> بر می گردانند)</a:t>
            </a:r>
            <a:endParaRPr lang="en-US" sz="2000" dirty="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446106847"/>
              </p:ext>
            </p:extLst>
          </p:nvPr>
        </p:nvGraphicFramePr>
        <p:xfrm>
          <a:off x="0" y="370364"/>
          <a:ext cx="3694476" cy="2595880"/>
        </p:xfrm>
        <a:graphic>
          <a:graphicData uri="http://schemas.openxmlformats.org/drawingml/2006/table">
            <a:tbl>
              <a:tblPr firstRow="1" bandRow="1">
                <a:tableStyleId>{5C22544A-7EE6-4342-B048-85BDC9FD1C3A}</a:tableStyleId>
              </a:tblPr>
              <a:tblGrid>
                <a:gridCol w="548640"/>
                <a:gridCol w="859836"/>
                <a:gridCol w="822960"/>
                <a:gridCol w="914400"/>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Pname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color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Bolt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Green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Cam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a:off x="41071" y="0"/>
            <a:ext cx="312906" cy="369332"/>
          </a:xfrm>
          <a:prstGeom prst="rect">
            <a:avLst/>
          </a:prstGeom>
          <a:noFill/>
        </p:spPr>
        <p:txBody>
          <a:bodyPr wrap="none" rtlCol="0">
            <a:spAutoFit/>
          </a:bodyPr>
          <a:lstStyle/>
          <a:p>
            <a:r>
              <a:rPr lang="en-US" dirty="0" smtClean="0"/>
              <a:t>P</a:t>
            </a:r>
            <a:endParaRPr lang="en-US" dirty="0"/>
          </a:p>
        </p:txBody>
      </p:sp>
      <p:sp>
        <p:nvSpPr>
          <p:cNvPr id="7" name="TextBox 6"/>
          <p:cNvSpPr txBox="1"/>
          <p:nvPr/>
        </p:nvSpPr>
        <p:spPr>
          <a:xfrm>
            <a:off x="6858000" y="3148568"/>
            <a:ext cx="898003" cy="369332"/>
          </a:xfrm>
          <a:prstGeom prst="rect">
            <a:avLst/>
          </a:prstGeom>
          <a:noFill/>
        </p:spPr>
        <p:txBody>
          <a:bodyPr wrap="none" rtlCol="0">
            <a:spAutoFit/>
          </a:bodyPr>
          <a:lstStyle/>
          <a:p>
            <a:r>
              <a:rPr lang="fa-IR" dirty="0" smtClean="0"/>
              <a:t>خروجی: </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674741805"/>
              </p:ext>
            </p:extLst>
          </p:nvPr>
        </p:nvGraphicFramePr>
        <p:xfrm>
          <a:off x="6929120" y="3505200"/>
          <a:ext cx="640080" cy="741680"/>
        </p:xfrm>
        <a:graphic>
          <a:graphicData uri="http://schemas.openxmlformats.org/drawingml/2006/table">
            <a:tbl>
              <a:tblPr firstRow="1" bandRow="1">
                <a:tableStyleId>{5C22544A-7EE6-4342-B048-85BDC9FD1C3A}</a:tableStyleId>
              </a:tblPr>
              <a:tblGrid>
                <a:gridCol w="640080"/>
              </a:tblGrid>
              <a:tr h="370840">
                <a:tc>
                  <a:txBody>
                    <a:bodyPr/>
                    <a:lstStyle/>
                    <a:p>
                      <a:pPr marL="0" indent="0" algn="ctr" rtl="0">
                        <a:buNone/>
                      </a:pPr>
                      <a:r>
                        <a:rPr lang="en-US" dirty="0" smtClean="0">
                          <a:solidFill>
                            <a:schemeClr val="tx1"/>
                          </a:solidFill>
                        </a:rPr>
                        <a:t>CT#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5836858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 calcmode="lin" valueType="num">
                                      <p:cBhvr additive="base">
                                        <p:cTn id="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9" end="9"/>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anim calcmode="lin" valueType="num">
                                      <p:cBhvr additive="base">
                                        <p:cTn id="1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anim calcmode="lin" valueType="num">
                                      <p:cBhvr additive="base">
                                        <p:cTn id="1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533400"/>
            <a:ext cx="8153400" cy="5562600"/>
          </a:xfrm>
        </p:spPr>
        <p:txBody>
          <a:bodyPr>
            <a:normAutofit/>
          </a:bodyPr>
          <a:lstStyle/>
          <a:p>
            <a:pPr marL="0" indent="0">
              <a:buNone/>
            </a:pPr>
            <a:r>
              <a:rPr lang="fa-IR" sz="2000" b="1" u="sng" dirty="0"/>
              <a:t>تذکر: </a:t>
            </a:r>
            <a:r>
              <a:rPr lang="fa-IR" sz="2000" dirty="0"/>
              <a:t>تعدادی از </a:t>
            </a:r>
            <a:r>
              <a:rPr lang="fa-IR" sz="2000" dirty="0" smtClean="0"/>
              <a:t>زبان های </a:t>
            </a:r>
            <a:r>
              <a:rPr lang="fa-IR" sz="2000" dirty="0"/>
              <a:t>رابطه ای موجود عبارتنداز : </a:t>
            </a:r>
            <a:endParaRPr lang="fa-IR" sz="2000" dirty="0" smtClean="0"/>
          </a:p>
          <a:p>
            <a:pPr marL="320040" lvl="1" indent="0">
              <a:buNone/>
            </a:pPr>
            <a:r>
              <a:rPr lang="en-US" sz="2000" dirty="0" smtClean="0"/>
              <a:t>DATALOG </a:t>
            </a:r>
            <a:r>
              <a:rPr lang="en-US" sz="2000" dirty="0"/>
              <a:t>– QBE – QUEL – SQL</a:t>
            </a:r>
          </a:p>
          <a:p>
            <a:r>
              <a:rPr lang="en-US" sz="2000" dirty="0"/>
              <a:t>SQL</a:t>
            </a:r>
            <a:r>
              <a:rPr lang="fa-IR" sz="2000" b="1" dirty="0"/>
              <a:t> در ابتدا یک زبان داده ها </a:t>
            </a:r>
            <a:r>
              <a:rPr lang="en-US" sz="2000" b="1" dirty="0"/>
              <a:t>(DSL)</a:t>
            </a:r>
            <a:r>
              <a:rPr lang="fa-IR" sz="2000" b="1" dirty="0"/>
              <a:t> بود. </a:t>
            </a:r>
            <a:r>
              <a:rPr lang="fa-IR" sz="2000" dirty="0"/>
              <a:t>با قرار دادن ویژگی </a:t>
            </a:r>
            <a:r>
              <a:rPr lang="fa-IR" sz="2000" dirty="0" smtClean="0"/>
              <a:t>«روال </a:t>
            </a:r>
            <a:r>
              <a:rPr lang="fa-IR" sz="2000" dirty="0"/>
              <a:t>ذخیره شده </a:t>
            </a:r>
            <a:r>
              <a:rPr lang="fa-IR" sz="2000" dirty="0" smtClean="0"/>
              <a:t>ناپایدار» </a:t>
            </a:r>
            <a:r>
              <a:rPr lang="en-US" sz="2000" dirty="0"/>
              <a:t>(Persistent Stored Modules= PSM)</a:t>
            </a:r>
            <a:r>
              <a:rPr lang="fa-IR" sz="2000" dirty="0"/>
              <a:t> در استاندارد سال 1996</a:t>
            </a:r>
            <a:r>
              <a:rPr lang="fa-IR" sz="2000" b="1" dirty="0"/>
              <a:t>، </a:t>
            </a:r>
            <a:r>
              <a:rPr lang="en-US" sz="2000" b="1" dirty="0"/>
              <a:t>SQL</a:t>
            </a:r>
            <a:r>
              <a:rPr lang="fa-IR" sz="2000" b="1" dirty="0"/>
              <a:t> از نظر محاسبات نیز کامل شد. </a:t>
            </a:r>
            <a:r>
              <a:rPr lang="fa-IR" sz="2000" dirty="0"/>
              <a:t>و اکنون حاوی دستوراتی مثل </a:t>
            </a:r>
            <a:r>
              <a:rPr lang="en-US" sz="2000" dirty="0"/>
              <a:t>while, Loop, if , case , Set, Return , CALL</a:t>
            </a:r>
            <a:r>
              <a:rPr lang="fa-IR" sz="2000" dirty="0"/>
              <a:t> و </a:t>
            </a:r>
            <a:r>
              <a:rPr lang="en-US" sz="2000" dirty="0"/>
              <a:t>Repeat</a:t>
            </a:r>
            <a:r>
              <a:rPr lang="fa-IR" sz="2000" dirty="0"/>
              <a:t> و ویژگی هائی مثل متغیرها و پردازش استثناها می باشد. در نتیجه در حال حاضر لازم نیست </a:t>
            </a:r>
            <a:r>
              <a:rPr lang="en-US" sz="2000" dirty="0"/>
              <a:t>SQL</a:t>
            </a:r>
            <a:r>
              <a:rPr lang="fa-IR" sz="2000" dirty="0"/>
              <a:t> را با زبان دیگری به نام میزبان ترکیب کنیم تا برنامه کابردی کاملی ایجاد شود.</a:t>
            </a:r>
            <a:endParaRPr lang="en-US" sz="2000" dirty="0"/>
          </a:p>
          <a:p>
            <a:r>
              <a:rPr lang="en-US" sz="2000" dirty="0"/>
              <a:t>SQL</a:t>
            </a:r>
            <a:r>
              <a:rPr lang="fa-IR" sz="2000" dirty="0"/>
              <a:t> به جای دو اصطلاح رابطه و </a:t>
            </a:r>
            <a:r>
              <a:rPr lang="fa-IR" sz="2000" dirty="0">
                <a:solidFill>
                  <a:schemeClr val="accent1">
                    <a:lumMod val="75000"/>
                  </a:schemeClr>
                </a:solidFill>
              </a:rPr>
              <a:t>متغیر رابطه ای </a:t>
            </a:r>
            <a:r>
              <a:rPr lang="fa-IR" sz="2000" dirty="0"/>
              <a:t>از</a:t>
            </a:r>
            <a:r>
              <a:rPr lang="fa-IR" sz="2000" dirty="0">
                <a:solidFill>
                  <a:schemeClr val="accent1">
                    <a:lumMod val="75000"/>
                  </a:schemeClr>
                </a:solidFill>
              </a:rPr>
              <a:t> جدول </a:t>
            </a:r>
            <a:r>
              <a:rPr lang="fa-IR" sz="2000" dirty="0"/>
              <a:t>استفاده می کند. </a:t>
            </a:r>
            <a:r>
              <a:rPr lang="en-US" sz="2000" dirty="0"/>
              <a:t>SQL</a:t>
            </a:r>
            <a:r>
              <a:rPr lang="fa-IR" sz="2000" dirty="0"/>
              <a:t> از اصطلاحات عنوان و بدنه استفاده نمی کند.</a:t>
            </a:r>
            <a:endParaRPr lang="en-US" sz="2000" dirty="0"/>
          </a:p>
          <a:p>
            <a:r>
              <a:rPr lang="en-US" sz="2000" dirty="0"/>
              <a:t>SQL</a:t>
            </a:r>
            <a:r>
              <a:rPr lang="fa-IR" sz="2000" dirty="0"/>
              <a:t> با زبان رابطه ای فاصله دارد. با این حال استاندارد است و اغلب محصولات موجود در بازار آن را پشتیبانی می کنند.</a:t>
            </a:r>
            <a:endParaRPr lang="en-US" sz="2000" dirty="0"/>
          </a:p>
          <a:p>
            <a:r>
              <a:rPr lang="fa-IR" sz="2000" dirty="0"/>
              <a:t>کاراکتر </a:t>
            </a:r>
            <a:r>
              <a:rPr lang="en-US" sz="2000" dirty="0"/>
              <a:t>#</a:t>
            </a:r>
            <a:r>
              <a:rPr lang="fa-IR" sz="2000" dirty="0"/>
              <a:t> در اسامی </a:t>
            </a:r>
            <a:r>
              <a:rPr lang="fa-IR" sz="2000" dirty="0" smtClean="0"/>
              <a:t>ستون ها </a:t>
            </a:r>
            <a:r>
              <a:rPr lang="fa-IR" sz="2000" dirty="0"/>
              <a:t>در </a:t>
            </a:r>
            <a:r>
              <a:rPr lang="en-US" sz="2000" dirty="0"/>
              <a:t>SQL </a:t>
            </a:r>
            <a:r>
              <a:rPr lang="fa-IR" sz="2000" dirty="0" smtClean="0"/>
              <a:t> مجاز </a:t>
            </a:r>
            <a:r>
              <a:rPr lang="fa-IR" sz="2000" dirty="0"/>
              <a:t>نیست هر چند  که ما در </a:t>
            </a:r>
            <a:r>
              <a:rPr lang="fa-IR" sz="2000" dirty="0" smtClean="0"/>
              <a:t>مثال هایمان </a:t>
            </a:r>
            <a:r>
              <a:rPr lang="fa-IR" sz="2000" dirty="0"/>
              <a:t>از آن استفاده می کنیم.</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4271209009"/>
      </p:ext>
    </p:extLst>
  </p:cSld>
  <p:clrMapOvr>
    <a:masterClrMapping/>
  </p:clrMapOvr>
  <p:transition spd="slow">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95600" y="1905000"/>
            <a:ext cx="5638800" cy="3175000"/>
          </a:xfrm>
        </p:spPr>
        <p:txBody>
          <a:bodyPr/>
          <a:lstStyle/>
          <a:p>
            <a:pPr marL="0" indent="0">
              <a:buNone/>
            </a:pPr>
            <a:r>
              <a:rPr lang="fa-IR" b="1" u="sng" dirty="0"/>
              <a:t>مثال 39: </a:t>
            </a:r>
            <a:endParaRPr lang="fa-IR" b="1" u="sng" dirty="0" smtClean="0"/>
          </a:p>
          <a:p>
            <a:pPr marL="0" indent="0">
              <a:buNone/>
            </a:pPr>
            <a:r>
              <a:rPr lang="fa-IR" b="1" dirty="0" smtClean="0">
                <a:solidFill>
                  <a:schemeClr val="accent1">
                    <a:lumMod val="50000"/>
                  </a:schemeClr>
                </a:solidFill>
              </a:rPr>
              <a:t>مشخص </a:t>
            </a:r>
            <a:r>
              <a:rPr lang="fa-IR" b="1" dirty="0">
                <a:solidFill>
                  <a:schemeClr val="accent1">
                    <a:lumMod val="50000"/>
                  </a:schemeClr>
                </a:solidFill>
              </a:rPr>
              <a:t>سازید چند تهیه کننده </a:t>
            </a:r>
            <a:r>
              <a:rPr lang="en-US" b="1" dirty="0">
                <a:solidFill>
                  <a:schemeClr val="accent1">
                    <a:lumMod val="50000"/>
                  </a:schemeClr>
                </a:solidFill>
              </a:rPr>
              <a:t>P2</a:t>
            </a:r>
            <a:r>
              <a:rPr lang="fa-IR" b="1" dirty="0">
                <a:solidFill>
                  <a:schemeClr val="accent1">
                    <a:lumMod val="50000"/>
                  </a:schemeClr>
                </a:solidFill>
              </a:rPr>
              <a:t> را تهیه کرده اند؟</a:t>
            </a:r>
            <a:endParaRPr lang="en-US" b="1" dirty="0">
              <a:solidFill>
                <a:schemeClr val="accent1">
                  <a:lumMod val="50000"/>
                </a:schemeClr>
              </a:solidFill>
            </a:endParaRPr>
          </a:p>
          <a:p>
            <a:pPr marL="0" indent="0" algn="l" rtl="0">
              <a:buNone/>
            </a:pPr>
            <a:r>
              <a:rPr lang="en-US" dirty="0"/>
              <a:t>Select   count(*)   from   SP</a:t>
            </a:r>
          </a:p>
          <a:p>
            <a:pPr marL="0" indent="0" algn="l" rtl="0">
              <a:buNone/>
            </a:pPr>
            <a:r>
              <a:rPr lang="en-US" dirty="0"/>
              <a:t>Where   P# = ‘P2’</a:t>
            </a:r>
          </a:p>
          <a:p>
            <a:pPr marL="0" indent="0">
              <a:buNone/>
            </a:pPr>
            <a:r>
              <a:rPr lang="fa-IR" dirty="0"/>
              <a:t>جواب : 4</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493552745"/>
              </p:ext>
            </p:extLst>
          </p:nvPr>
        </p:nvGraphicFramePr>
        <p:xfrm>
          <a:off x="457200" y="1105932"/>
          <a:ext cx="1645920" cy="4820920"/>
        </p:xfrm>
        <a:graphic>
          <a:graphicData uri="http://schemas.openxmlformats.org/drawingml/2006/table">
            <a:tbl>
              <a:tblPr firstRow="1" bandRow="1">
                <a:tableStyleId>{5C22544A-7EE6-4342-B048-85BDC9FD1C3A}</a:tableStyleId>
              </a:tblPr>
              <a:tblGrid>
                <a:gridCol w="457200"/>
                <a:gridCol w="457200"/>
                <a:gridCol w="73152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flipH="1">
            <a:off x="1157426" y="635000"/>
            <a:ext cx="549454" cy="369332"/>
          </a:xfrm>
          <a:prstGeom prst="rect">
            <a:avLst/>
          </a:prstGeom>
          <a:noFill/>
        </p:spPr>
        <p:txBody>
          <a:bodyPr wrap="square" rtlCol="0">
            <a:spAutoFit/>
          </a:bodyPr>
          <a:lstStyle/>
          <a:p>
            <a:r>
              <a:rPr lang="en-US" dirty="0" smtClean="0"/>
              <a:t>SP</a:t>
            </a:r>
            <a:endParaRPr lang="en-US" dirty="0"/>
          </a:p>
        </p:txBody>
      </p:sp>
    </p:spTree>
    <p:extLst>
      <p:ext uri="{BB962C8B-B14F-4D97-AF65-F5344CB8AC3E}">
        <p14:creationId xmlns:p14="http://schemas.microsoft.com/office/powerpoint/2010/main" val="221064424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By</a:t>
            </a:r>
            <a:r>
              <a:rPr lang="fa-IR" dirty="0"/>
              <a:t> و </a:t>
            </a:r>
            <a:r>
              <a:rPr lang="en-US" dirty="0"/>
              <a:t>Having</a:t>
            </a:r>
            <a:r>
              <a:rPr lang="fa-IR" dirty="0"/>
              <a:t> در </a:t>
            </a:r>
            <a:r>
              <a:rPr lang="en-US" dirty="0" smtClean="0"/>
              <a:t>select</a:t>
            </a:r>
            <a:endParaRPr lang="en-US" dirty="0"/>
          </a:p>
        </p:txBody>
      </p:sp>
      <p:sp>
        <p:nvSpPr>
          <p:cNvPr id="3" name="Content Placeholder 2"/>
          <p:cNvSpPr>
            <a:spLocks noGrp="1"/>
          </p:cNvSpPr>
          <p:nvPr>
            <p:ph idx="1"/>
          </p:nvPr>
        </p:nvSpPr>
        <p:spPr>
          <a:xfrm>
            <a:off x="2057400" y="1981200"/>
            <a:ext cx="6248400" cy="4038600"/>
          </a:xfrm>
        </p:spPr>
        <p:txBody>
          <a:bodyPr/>
          <a:lstStyle/>
          <a:p>
            <a:pPr marL="0" indent="0">
              <a:buNone/>
            </a:pPr>
            <a:r>
              <a:rPr lang="fa-IR" b="1" u="sng" dirty="0"/>
              <a:t>مثال 40: </a:t>
            </a:r>
            <a:endParaRPr lang="fa-IR" b="1" u="sng" dirty="0" smtClean="0"/>
          </a:p>
          <a:p>
            <a:pPr marL="0" indent="0">
              <a:buNone/>
            </a:pPr>
            <a:r>
              <a:rPr lang="fa-IR" b="1" dirty="0" smtClean="0">
                <a:solidFill>
                  <a:schemeClr val="accent1">
                    <a:lumMod val="50000"/>
                  </a:schemeClr>
                </a:solidFill>
              </a:rPr>
              <a:t>کل </a:t>
            </a:r>
            <a:r>
              <a:rPr lang="fa-IR" b="1" dirty="0">
                <a:solidFill>
                  <a:schemeClr val="accent1">
                    <a:lumMod val="50000"/>
                  </a:schemeClr>
                </a:solidFill>
              </a:rPr>
              <a:t>مقدار تهیه شده از هر قطعه را در جدول جواب </a:t>
            </a:r>
            <a:r>
              <a:rPr lang="fa-IR" b="1" dirty="0" smtClean="0">
                <a:solidFill>
                  <a:schemeClr val="accent1">
                    <a:lumMod val="50000"/>
                  </a:schemeClr>
                </a:solidFill>
              </a:rPr>
              <a:t>بدهید.</a:t>
            </a:r>
          </a:p>
          <a:p>
            <a:pPr marL="0" indent="0">
              <a:buNone/>
            </a:pPr>
            <a:r>
              <a:rPr lang="fa-IR" b="1" dirty="0" smtClean="0">
                <a:solidFill>
                  <a:schemeClr val="accent1">
                    <a:lumMod val="50000"/>
                  </a:schemeClr>
                </a:solidFill>
              </a:rPr>
              <a:t> </a:t>
            </a:r>
            <a:r>
              <a:rPr lang="fa-IR" b="1" dirty="0">
                <a:solidFill>
                  <a:schemeClr val="accent1">
                    <a:lumMod val="50000"/>
                  </a:schemeClr>
                </a:solidFill>
              </a:rPr>
              <a:t>( همراه با شماره هر قطعه)</a:t>
            </a:r>
            <a:endParaRPr lang="en-US" b="1" dirty="0">
              <a:solidFill>
                <a:schemeClr val="accent1">
                  <a:lumMod val="50000"/>
                </a:schemeClr>
              </a:solidFill>
            </a:endParaRPr>
          </a:p>
          <a:p>
            <a:pPr marL="0" indent="0">
              <a:buNone/>
            </a:pPr>
            <a:r>
              <a:rPr lang="fa-IR" dirty="0"/>
              <a:t>جواب:</a:t>
            </a:r>
            <a:endParaRPr lang="en-US" dirty="0"/>
          </a:p>
          <a:p>
            <a:pPr marL="0" indent="0">
              <a:buNone/>
            </a:pPr>
            <a:endParaRPr lang="fa-IR" dirty="0" smtClean="0"/>
          </a:p>
          <a:p>
            <a:pPr marL="0" indent="0">
              <a:buNone/>
            </a:pPr>
            <a:endParaRPr lang="fa-IR" dirty="0"/>
          </a:p>
          <a:p>
            <a:pPr marL="0" indent="0" algn="l" rtl="0">
              <a:buNone/>
            </a:pPr>
            <a:r>
              <a:rPr lang="en-US" dirty="0" smtClean="0"/>
              <a:t>Select   </a:t>
            </a:r>
            <a:r>
              <a:rPr lang="en-US" dirty="0"/>
              <a:t>P#, SUM(</a:t>
            </a:r>
            <a:r>
              <a:rPr lang="en-US" dirty="0" err="1"/>
              <a:t>Qty</a:t>
            </a:r>
            <a:r>
              <a:rPr lang="en-US" dirty="0"/>
              <a:t>)</a:t>
            </a:r>
          </a:p>
          <a:p>
            <a:pPr marL="0" indent="0" algn="l" rtl="0">
              <a:buNone/>
            </a:pPr>
            <a:r>
              <a:rPr lang="en-US" dirty="0"/>
              <a:t>From   SP</a:t>
            </a:r>
          </a:p>
          <a:p>
            <a:pPr marL="0" indent="0" algn="l" rtl="0">
              <a:buNone/>
            </a:pPr>
            <a:r>
              <a:rPr lang="en-US" dirty="0"/>
              <a:t>Group By  P#</a:t>
            </a:r>
          </a:p>
          <a:p>
            <a:pPr marL="0" indent="0" algn="l">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61</a:t>
            </a:fld>
            <a:endParaRPr lang="en-US"/>
          </a:p>
        </p:txBody>
      </p:sp>
      <p:sp>
        <p:nvSpPr>
          <p:cNvPr id="6" name="Rectangle 5"/>
          <p:cNvSpPr/>
          <p:nvPr/>
        </p:nvSpPr>
        <p:spPr>
          <a:xfrm>
            <a:off x="152400" y="1447800"/>
            <a:ext cx="441146" cy="369332"/>
          </a:xfrm>
          <a:prstGeom prst="rect">
            <a:avLst/>
          </a:prstGeom>
        </p:spPr>
        <p:txBody>
          <a:bodyPr wrap="none">
            <a:spAutoFit/>
          </a:bodyPr>
          <a:lstStyle/>
          <a:p>
            <a:r>
              <a:rPr lang="en-US" dirty="0"/>
              <a:t>SP</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981200"/>
            <a:ext cx="1628775" cy="467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52399" y="2413000"/>
            <a:ext cx="1628775" cy="6858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68273" y="3111500"/>
            <a:ext cx="1628775" cy="14605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68273" y="4572000"/>
            <a:ext cx="1628775" cy="342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68273" y="4914900"/>
            <a:ext cx="1628775" cy="723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68273" y="5638800"/>
            <a:ext cx="1628775" cy="723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68273" y="6337300"/>
            <a:ext cx="1628775" cy="342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Table 7"/>
          <p:cNvGraphicFramePr>
            <a:graphicFrameLocks noGrp="1"/>
          </p:cNvGraphicFramePr>
          <p:nvPr>
            <p:extLst>
              <p:ext uri="{D42A27DB-BD31-4B8C-83A1-F6EECF244321}">
                <p14:modId xmlns:p14="http://schemas.microsoft.com/office/powerpoint/2010/main" val="1514147126"/>
              </p:ext>
            </p:extLst>
          </p:nvPr>
        </p:nvGraphicFramePr>
        <p:xfrm>
          <a:off x="5638800" y="3445510"/>
          <a:ext cx="1408476" cy="2595880"/>
        </p:xfrm>
        <a:graphic>
          <a:graphicData uri="http://schemas.openxmlformats.org/drawingml/2006/table">
            <a:tbl>
              <a:tblPr firstRow="1" bandRow="1">
                <a:tableStyleId>{5C22544A-7EE6-4342-B048-85BDC9FD1C3A}</a:tableStyleId>
              </a:tblPr>
              <a:tblGrid>
                <a:gridCol w="548640"/>
                <a:gridCol w="859836"/>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600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1000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500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500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4" name="Right Arrow 13"/>
          <p:cNvSpPr/>
          <p:nvPr/>
        </p:nvSpPr>
        <p:spPr>
          <a:xfrm>
            <a:off x="2133600" y="3841750"/>
            <a:ext cx="3124200" cy="4778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531176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0" dur="500"/>
                                        <p:tgtEl>
                                          <p:spTgt spid="3">
                                            <p:txEl>
                                              <p:pRg st="7" end="7"/>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7400" y="533400"/>
            <a:ext cx="6858000" cy="5562600"/>
          </a:xfrm>
        </p:spPr>
        <p:txBody>
          <a:bodyPr>
            <a:normAutofit lnSpcReduction="10000"/>
          </a:bodyPr>
          <a:lstStyle/>
          <a:p>
            <a:pPr marL="0" indent="0">
              <a:buNone/>
            </a:pPr>
            <a:r>
              <a:rPr lang="fa-IR" b="1" u="sng" dirty="0"/>
              <a:t>مثال 41: </a:t>
            </a:r>
            <a:endParaRPr lang="fa-IR" b="1" u="sng" dirty="0" smtClean="0"/>
          </a:p>
          <a:p>
            <a:pPr marL="320040" lvl="1" indent="0">
              <a:buNone/>
            </a:pPr>
            <a:r>
              <a:rPr lang="fa-IR" b="1" dirty="0" smtClean="0">
                <a:solidFill>
                  <a:schemeClr val="accent1">
                    <a:lumMod val="50000"/>
                  </a:schemeClr>
                </a:solidFill>
              </a:rPr>
              <a:t>برای </a:t>
            </a:r>
            <a:r>
              <a:rPr lang="fa-IR" b="1" dirty="0">
                <a:solidFill>
                  <a:schemeClr val="accent1">
                    <a:lumMod val="50000"/>
                  </a:schemeClr>
                </a:solidFill>
              </a:rPr>
              <a:t>هر قطعه تهیه شده، شماره قطعه، کل تعداد و ماکزیمم تعداد تهیه شده از آن را بدون در نظر گرفتن </a:t>
            </a:r>
            <a:r>
              <a:rPr lang="en-US" b="1" dirty="0">
                <a:solidFill>
                  <a:schemeClr val="accent1">
                    <a:lumMod val="50000"/>
                  </a:schemeClr>
                </a:solidFill>
              </a:rPr>
              <a:t>S1</a:t>
            </a:r>
            <a:r>
              <a:rPr lang="fa-IR" b="1" dirty="0">
                <a:solidFill>
                  <a:schemeClr val="accent1">
                    <a:lumMod val="50000"/>
                  </a:schemeClr>
                </a:solidFill>
              </a:rPr>
              <a:t> بدهید</a:t>
            </a:r>
            <a:r>
              <a:rPr lang="fa-IR" b="1" dirty="0" smtClean="0">
                <a:solidFill>
                  <a:schemeClr val="accent1">
                    <a:lumMod val="50000"/>
                  </a:schemeClr>
                </a:solidFill>
              </a:rPr>
              <a:t>.</a:t>
            </a:r>
          </a:p>
          <a:p>
            <a:pPr marL="320040" lvl="1" indent="0">
              <a:buNone/>
            </a:pPr>
            <a:endParaRPr lang="fa-IR" b="1" dirty="0" smtClean="0">
              <a:solidFill>
                <a:schemeClr val="accent1">
                  <a:lumMod val="50000"/>
                </a:schemeClr>
              </a:solidFill>
            </a:endParaRPr>
          </a:p>
          <a:p>
            <a:pPr marL="320040" lvl="1" indent="0">
              <a:buNone/>
            </a:pPr>
            <a:endParaRPr lang="en-US" b="1" dirty="0">
              <a:solidFill>
                <a:schemeClr val="accent1">
                  <a:lumMod val="50000"/>
                </a:schemeClr>
              </a:solidFill>
            </a:endParaRPr>
          </a:p>
          <a:p>
            <a:pPr marL="0" indent="0" algn="l" rtl="0">
              <a:buNone/>
            </a:pPr>
            <a:r>
              <a:rPr lang="en-US" dirty="0"/>
              <a:t>Select   </a:t>
            </a:r>
            <a:r>
              <a:rPr lang="en-US" b="1" dirty="0">
                <a:solidFill>
                  <a:schemeClr val="tx2">
                    <a:lumMod val="50000"/>
                  </a:schemeClr>
                </a:solidFill>
              </a:rPr>
              <a:t>P#</a:t>
            </a:r>
            <a:r>
              <a:rPr lang="en-US" dirty="0"/>
              <a:t>, SUM(</a:t>
            </a:r>
            <a:r>
              <a:rPr lang="en-US" dirty="0" err="1"/>
              <a:t>Qty</a:t>
            </a:r>
            <a:r>
              <a:rPr lang="en-US" dirty="0"/>
              <a:t>), MAX(</a:t>
            </a:r>
            <a:r>
              <a:rPr lang="en-US" dirty="0" err="1"/>
              <a:t>Qty</a:t>
            </a:r>
            <a:r>
              <a:rPr lang="en-US" dirty="0"/>
              <a:t>)</a:t>
            </a:r>
          </a:p>
          <a:p>
            <a:pPr marL="0" indent="0" algn="l" rtl="0">
              <a:buNone/>
            </a:pPr>
            <a:r>
              <a:rPr lang="en-US" dirty="0"/>
              <a:t>From   SP</a:t>
            </a:r>
          </a:p>
          <a:p>
            <a:pPr marL="0" indent="0" algn="l" rtl="0">
              <a:buNone/>
            </a:pPr>
            <a:r>
              <a:rPr lang="en-US" dirty="0"/>
              <a:t>Where  S# ~= ‘S1’</a:t>
            </a:r>
          </a:p>
          <a:p>
            <a:pPr marL="0" indent="0" algn="l" rtl="0">
              <a:buNone/>
            </a:pPr>
            <a:r>
              <a:rPr lang="en-US" dirty="0"/>
              <a:t>Group By   </a:t>
            </a:r>
            <a:r>
              <a:rPr lang="en-US" b="1" dirty="0">
                <a:solidFill>
                  <a:schemeClr val="tx2">
                    <a:lumMod val="50000"/>
                  </a:schemeClr>
                </a:solidFill>
              </a:rPr>
              <a:t>P#</a:t>
            </a:r>
          </a:p>
          <a:p>
            <a:pPr marL="0" indent="0">
              <a:buNone/>
            </a:pPr>
            <a:endParaRPr lang="fa-IR" b="1" u="sng" dirty="0" smtClean="0"/>
          </a:p>
          <a:p>
            <a:pPr marL="0" indent="0">
              <a:buNone/>
            </a:pPr>
            <a:r>
              <a:rPr lang="fa-IR" b="1" u="sng" dirty="0" smtClean="0"/>
              <a:t>تذکر</a:t>
            </a:r>
            <a:r>
              <a:rPr lang="fa-IR" b="1" u="sng" dirty="0"/>
              <a:t>: </a:t>
            </a:r>
            <a:endParaRPr lang="fa-IR" b="1" u="sng" dirty="0" smtClean="0"/>
          </a:p>
          <a:p>
            <a:pPr marL="0" indent="0" algn="just">
              <a:buNone/>
            </a:pPr>
            <a:r>
              <a:rPr lang="fa-IR" dirty="0" smtClean="0"/>
              <a:t>صفتی </a:t>
            </a:r>
            <a:r>
              <a:rPr lang="fa-IR" dirty="0"/>
              <a:t>که گروه بندی روی آن انجام می شود حتماً باید در خروجی بیاید. </a:t>
            </a:r>
            <a:endParaRPr lang="fa-IR" dirty="0" smtClean="0"/>
          </a:p>
          <a:p>
            <a:pPr marL="0" indent="0" algn="just">
              <a:buNone/>
            </a:pPr>
            <a:r>
              <a:rPr lang="fa-IR" dirty="0" smtClean="0"/>
              <a:t>بخش </a:t>
            </a:r>
            <a:r>
              <a:rPr lang="en-US" dirty="0"/>
              <a:t>Group by</a:t>
            </a:r>
            <a:r>
              <a:rPr lang="fa-IR" dirty="0"/>
              <a:t> </a:t>
            </a:r>
            <a:r>
              <a:rPr lang="fa-IR" dirty="0" smtClean="0"/>
              <a:t>از </a:t>
            </a:r>
            <a:r>
              <a:rPr lang="fa-IR" dirty="0"/>
              <a:t>آخرین </a:t>
            </a:r>
            <a:r>
              <a:rPr lang="fa-IR" dirty="0" smtClean="0"/>
              <a:t>بخش های </a:t>
            </a:r>
            <a:r>
              <a:rPr lang="fa-IR" dirty="0"/>
              <a:t>یک دستور است و فقط </a:t>
            </a:r>
            <a:r>
              <a:rPr lang="en-US" dirty="0"/>
              <a:t>having</a:t>
            </a:r>
            <a:r>
              <a:rPr lang="fa-IR" dirty="0"/>
              <a:t> و </a:t>
            </a:r>
            <a:r>
              <a:rPr lang="en-US" dirty="0"/>
              <a:t>order by</a:t>
            </a:r>
            <a:r>
              <a:rPr lang="fa-IR" dirty="0"/>
              <a:t> می تواند بعد از آن بیاید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705592259"/>
              </p:ext>
            </p:extLst>
          </p:nvPr>
        </p:nvGraphicFramePr>
        <p:xfrm>
          <a:off x="4876800" y="2927350"/>
          <a:ext cx="1539743" cy="1854200"/>
        </p:xfrm>
        <a:graphic>
          <a:graphicData uri="http://schemas.openxmlformats.org/drawingml/2006/table">
            <a:tbl>
              <a:tblPr firstRow="1" bandRow="1">
                <a:tableStyleId>{5C22544A-7EE6-4342-B048-85BDC9FD1C3A}</a:tableStyleId>
              </a:tblPr>
              <a:tblGrid>
                <a:gridCol w="457200"/>
                <a:gridCol w="533903"/>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800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Rectangle 5"/>
          <p:cNvSpPr/>
          <p:nvPr/>
        </p:nvSpPr>
        <p:spPr>
          <a:xfrm>
            <a:off x="206374" y="533400"/>
            <a:ext cx="441146" cy="369332"/>
          </a:xfrm>
          <a:prstGeom prst="rect">
            <a:avLst/>
          </a:prstGeom>
        </p:spPr>
        <p:txBody>
          <a:bodyPr wrap="none">
            <a:spAutoFit/>
          </a:bodyPr>
          <a:lstStyle/>
          <a:p>
            <a:r>
              <a:rPr lang="en-US" dirty="0"/>
              <a:t>SP</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4" y="1066800"/>
            <a:ext cx="1628775" cy="467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06373" y="1498600"/>
            <a:ext cx="1628775" cy="6858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22247" y="2197100"/>
            <a:ext cx="1628775" cy="14605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22247" y="3657600"/>
            <a:ext cx="1628775" cy="342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22247" y="4000500"/>
            <a:ext cx="1628775" cy="723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22247" y="4724400"/>
            <a:ext cx="1628775" cy="723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22247" y="5422900"/>
            <a:ext cx="1628775" cy="342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1981200" y="4191000"/>
            <a:ext cx="27432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0" y="1498600"/>
            <a:ext cx="2057400" cy="254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2700" y="2286000"/>
            <a:ext cx="2057400" cy="254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2700" y="3702050"/>
            <a:ext cx="2057400" cy="254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2700" y="4108450"/>
            <a:ext cx="2057400" cy="254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8100" y="4768850"/>
            <a:ext cx="2057400" cy="254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8100" y="5489575"/>
            <a:ext cx="2057400" cy="2540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894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par>
                                <p:cTn id="11" presetID="14" presetClass="entr" presetSubtype="1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par>
                                <p:cTn id="14" presetID="14" presetClass="entr" presetSubtype="1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par>
                                <p:cTn id="17" presetID="14" presetClass="entr" presetSubtype="1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par>
                                <p:cTn id="20" presetID="14" presetClass="entr" presetSubtype="1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500"/>
                            </p:stCondLst>
                            <p:childTnLst>
                              <p:par>
                                <p:cTn id="29" presetID="14"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6" dur="500"/>
                                        <p:tgtEl>
                                          <p:spTgt spid="3">
                                            <p:txEl>
                                              <p:pRg st="9" end="9"/>
                                            </p:txEl>
                                          </p:spTgt>
                                        </p:tgtEl>
                                      </p:cBhvr>
                                    </p:animEffect>
                                  </p:childTnLst>
                                </p:cTn>
                              </p:par>
                              <p:par>
                                <p:cTn id="37" presetID="14"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9" dur="500"/>
                                        <p:tgtEl>
                                          <p:spTgt spid="3">
                                            <p:txEl>
                                              <p:pRg st="10" end="10"/>
                                            </p:txEl>
                                          </p:spTgt>
                                        </p:tgtEl>
                                      </p:cBhvr>
                                    </p:animEffect>
                                  </p:childTnLst>
                                </p:cTn>
                              </p:par>
                              <p:par>
                                <p:cTn id="40" presetID="14" presetClass="entr" presetSubtype="10"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4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477282"/>
            <a:ext cx="6934200" cy="5694918"/>
          </a:xfrm>
        </p:spPr>
        <p:txBody>
          <a:bodyPr>
            <a:normAutofit lnSpcReduction="10000"/>
          </a:bodyPr>
          <a:lstStyle/>
          <a:p>
            <a:pPr marL="0" indent="0" algn="just">
              <a:buNone/>
            </a:pPr>
            <a:r>
              <a:rPr lang="en-US" sz="2200" dirty="0" smtClean="0"/>
              <a:t>Having</a:t>
            </a:r>
            <a:r>
              <a:rPr lang="fa-IR" sz="2200" dirty="0" smtClean="0"/>
              <a:t> </a:t>
            </a:r>
            <a:r>
              <a:rPr lang="fa-IR" sz="2200" dirty="0"/>
              <a:t>همواره با </a:t>
            </a:r>
            <a:r>
              <a:rPr lang="en-US" sz="2200" dirty="0"/>
              <a:t>group by</a:t>
            </a:r>
            <a:r>
              <a:rPr lang="fa-IR" sz="2200" dirty="0"/>
              <a:t> استفاده می شود. </a:t>
            </a:r>
          </a:p>
          <a:p>
            <a:pPr marL="0" indent="0" algn="just">
              <a:buNone/>
            </a:pPr>
            <a:r>
              <a:rPr lang="fa-IR" sz="2200" dirty="0"/>
              <a:t>نقش </a:t>
            </a:r>
            <a:r>
              <a:rPr lang="en-US" sz="2200" dirty="0"/>
              <a:t>having</a:t>
            </a:r>
            <a:r>
              <a:rPr lang="fa-IR" sz="2200" dirty="0"/>
              <a:t> در گروه مانند نقش </a:t>
            </a:r>
            <a:r>
              <a:rPr lang="en-US" sz="2200" dirty="0"/>
              <a:t>where</a:t>
            </a:r>
            <a:r>
              <a:rPr lang="fa-IR" sz="2200" dirty="0"/>
              <a:t> در سطر است. به عبارت دیگر از </a:t>
            </a:r>
            <a:r>
              <a:rPr lang="en-US" sz="2200" dirty="0"/>
              <a:t>having</a:t>
            </a:r>
            <a:r>
              <a:rPr lang="fa-IR" sz="2200" dirty="0"/>
              <a:t> برای در نظر گرفتن گروه ها استفاده می شود، همانطور که از </a:t>
            </a:r>
            <a:r>
              <a:rPr lang="en-US" sz="2200" dirty="0"/>
              <a:t>where</a:t>
            </a:r>
            <a:r>
              <a:rPr lang="fa-IR" sz="2200" dirty="0"/>
              <a:t> برای در نظر نگرفتن سطرهایی در جدول جواب استفاده می گردد.</a:t>
            </a:r>
            <a:endParaRPr lang="en-US" sz="2200" dirty="0"/>
          </a:p>
          <a:p>
            <a:pPr marL="0" indent="0" algn="just">
              <a:buNone/>
            </a:pPr>
            <a:endParaRPr lang="fa-IR" b="1" u="sng" dirty="0" smtClean="0"/>
          </a:p>
          <a:p>
            <a:pPr marL="0" indent="0" algn="just">
              <a:buNone/>
            </a:pPr>
            <a:r>
              <a:rPr lang="fa-IR" b="1" u="sng" dirty="0" smtClean="0"/>
              <a:t>مثال 42: </a:t>
            </a:r>
          </a:p>
          <a:p>
            <a:pPr marL="0" indent="0" algn="just">
              <a:buNone/>
            </a:pPr>
            <a:r>
              <a:rPr lang="fa-IR" b="1" dirty="0">
                <a:solidFill>
                  <a:schemeClr val="accent1">
                    <a:lumMod val="50000"/>
                  </a:schemeClr>
                </a:solidFill>
              </a:rPr>
              <a:t>شماره قطعه تمام قطعاتی که توسط بیش از یک تهیه کننده تهیه شده اند را بیابید</a:t>
            </a:r>
            <a:r>
              <a:rPr lang="fa-IR" b="1" dirty="0" smtClean="0">
                <a:solidFill>
                  <a:schemeClr val="accent1">
                    <a:lumMod val="50000"/>
                  </a:schemeClr>
                </a:solidFill>
              </a:rPr>
              <a:t>:</a:t>
            </a:r>
          </a:p>
          <a:p>
            <a:pPr marL="0" indent="0" algn="just">
              <a:buNone/>
            </a:pPr>
            <a:endParaRPr lang="en-US" b="1" dirty="0">
              <a:solidFill>
                <a:schemeClr val="accent1">
                  <a:lumMod val="50000"/>
                </a:schemeClr>
              </a:solidFill>
            </a:endParaRPr>
          </a:p>
          <a:p>
            <a:pPr marL="0" indent="0" algn="just" rtl="0">
              <a:buNone/>
            </a:pPr>
            <a:r>
              <a:rPr lang="fa-IR" dirty="0"/>
              <a:t> </a:t>
            </a:r>
            <a:r>
              <a:rPr lang="en-US" dirty="0"/>
              <a:t>Select   </a:t>
            </a:r>
            <a:r>
              <a:rPr lang="en-US" dirty="0" smtClean="0"/>
              <a:t>P#</a:t>
            </a:r>
            <a:r>
              <a:rPr lang="fa-IR" dirty="0" smtClean="0"/>
              <a:t>     </a:t>
            </a:r>
            <a:r>
              <a:rPr lang="en-US" dirty="0" smtClean="0"/>
              <a:t>From   </a:t>
            </a:r>
            <a:r>
              <a:rPr lang="en-US" dirty="0"/>
              <a:t>SP</a:t>
            </a:r>
          </a:p>
          <a:p>
            <a:pPr marL="0" indent="0" algn="just" rtl="0">
              <a:buNone/>
            </a:pPr>
            <a:r>
              <a:rPr lang="en-US" dirty="0"/>
              <a:t>Group By  P</a:t>
            </a:r>
            <a:r>
              <a:rPr lang="en-US" dirty="0" smtClean="0"/>
              <a:t>#</a:t>
            </a:r>
            <a:endParaRPr lang="fa-IR" dirty="0" smtClean="0"/>
          </a:p>
          <a:p>
            <a:pPr marL="0" indent="0" algn="just" rtl="0">
              <a:buNone/>
            </a:pPr>
            <a:r>
              <a:rPr lang="en-US" dirty="0" smtClean="0"/>
              <a:t>Having Count(*) &gt; 1</a:t>
            </a:r>
            <a:endParaRPr lang="en-US" dirty="0"/>
          </a:p>
          <a:p>
            <a:pPr algn="just"/>
            <a:endParaRPr lang="fa-IR" dirty="0" smtClean="0"/>
          </a:p>
          <a:p>
            <a:pPr algn="just"/>
            <a:endParaRPr lang="fa-IR" dirty="0" smtClean="0"/>
          </a:p>
          <a:p>
            <a:pPr marL="0" indent="0" algn="just">
              <a:buNone/>
            </a:pPr>
            <a:r>
              <a:rPr lang="fa-IR" sz="2000" dirty="0" smtClean="0"/>
              <a:t>توابع </a:t>
            </a:r>
            <a:r>
              <a:rPr lang="fa-IR" sz="2000" dirty="0"/>
              <a:t>تجمعی فقط در لیست </a:t>
            </a:r>
            <a:r>
              <a:rPr lang="en-US" sz="2000" dirty="0"/>
              <a:t>Select</a:t>
            </a:r>
            <a:r>
              <a:rPr lang="fa-IR" sz="2000" dirty="0"/>
              <a:t> و یا </a:t>
            </a:r>
            <a:r>
              <a:rPr lang="en-US" sz="2000" dirty="0"/>
              <a:t>Having</a:t>
            </a:r>
            <a:r>
              <a:rPr lang="fa-IR" sz="2000" dirty="0"/>
              <a:t> می توانند ظاهر شوند</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63</a:t>
            </a:fld>
            <a:endParaRPr lang="en-US"/>
          </a:p>
        </p:txBody>
      </p:sp>
      <p:sp>
        <p:nvSpPr>
          <p:cNvPr id="5" name="Rectangle 4"/>
          <p:cNvSpPr/>
          <p:nvPr/>
        </p:nvSpPr>
        <p:spPr>
          <a:xfrm>
            <a:off x="15873" y="63500"/>
            <a:ext cx="441146" cy="369332"/>
          </a:xfrm>
          <a:prstGeom prst="rect">
            <a:avLst/>
          </a:prstGeom>
        </p:spPr>
        <p:txBody>
          <a:bodyPr wrap="none">
            <a:spAutoFit/>
          </a:bodyPr>
          <a:lstStyle/>
          <a:p>
            <a:r>
              <a:rPr lang="en-US" dirty="0"/>
              <a:t>SP</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8150"/>
            <a:ext cx="1628775" cy="467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 y="869950"/>
            <a:ext cx="1628775" cy="6858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873" y="1568450"/>
            <a:ext cx="1628775" cy="14605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5873" y="3028950"/>
            <a:ext cx="1628775" cy="342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5873" y="3371850"/>
            <a:ext cx="1628775" cy="723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5873" y="4095750"/>
            <a:ext cx="1628775" cy="723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5873" y="4794250"/>
            <a:ext cx="1628775" cy="342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2139780132"/>
              </p:ext>
            </p:extLst>
          </p:nvPr>
        </p:nvGraphicFramePr>
        <p:xfrm>
          <a:off x="5803900" y="3714750"/>
          <a:ext cx="548640" cy="1854200"/>
        </p:xfrm>
        <a:graphic>
          <a:graphicData uri="http://schemas.openxmlformats.org/drawingml/2006/table">
            <a:tbl>
              <a:tblPr firstRow="1" bandRow="1">
                <a:tableStyleId>{5C22544A-7EE6-4342-B048-85BDC9FD1C3A}</a:tableStyleId>
              </a:tblPr>
              <a:tblGrid>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3" name="Right Arrow 12"/>
          <p:cNvSpPr/>
          <p:nvPr/>
        </p:nvSpPr>
        <p:spPr>
          <a:xfrm>
            <a:off x="1905000" y="4991100"/>
            <a:ext cx="3771900" cy="444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466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up)">
                                      <p:cBhvr>
                                        <p:cTn id="7" dur="500"/>
                                        <p:tgtEl>
                                          <p:spTgt spid="3">
                                            <p:txEl>
                                              <p:pRg st="6" end="6"/>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wipe(up)">
                                      <p:cBhvr>
                                        <p:cTn id="10" dur="500"/>
                                        <p:tgtEl>
                                          <p:spTgt spid="3">
                                            <p:txEl>
                                              <p:pRg st="7" end="7"/>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wipe(up)">
                                      <p:cBhvr>
                                        <p:cTn id="13" dur="500"/>
                                        <p:tgtEl>
                                          <p:spTgt spid="3">
                                            <p:txEl>
                                              <p:pRg st="8" end="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14" presetClass="entr" presetSubtype="1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2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عملگرهای مجموعه ای در </a:t>
            </a:r>
            <a:r>
              <a:rPr lang="en-US" dirty="0" smtClean="0"/>
              <a:t>select</a:t>
            </a:r>
            <a:endParaRPr lang="en-US" dirty="0"/>
          </a:p>
        </p:txBody>
      </p:sp>
      <p:sp>
        <p:nvSpPr>
          <p:cNvPr id="3" name="Content Placeholder 2"/>
          <p:cNvSpPr>
            <a:spLocks noGrp="1"/>
          </p:cNvSpPr>
          <p:nvPr>
            <p:ph idx="1"/>
          </p:nvPr>
        </p:nvSpPr>
        <p:spPr>
          <a:xfrm>
            <a:off x="457200" y="1676400"/>
            <a:ext cx="8229600" cy="4419600"/>
          </a:xfrm>
        </p:spPr>
        <p:txBody>
          <a:bodyPr/>
          <a:lstStyle/>
          <a:p>
            <a:r>
              <a:rPr lang="fa-IR" dirty="0" smtClean="0"/>
              <a:t>عملگرهای </a:t>
            </a:r>
            <a:r>
              <a:rPr lang="fa-IR" dirty="0"/>
              <a:t>مجموعه ای تعریف شده در جبر رابطه ای در </a:t>
            </a:r>
            <a:r>
              <a:rPr lang="en-US" sz="2000" dirty="0"/>
              <a:t>SQL</a:t>
            </a:r>
            <a:r>
              <a:rPr lang="fa-IR" dirty="0"/>
              <a:t> پیاده سازی شده اند. عمل اجتماع با دستور </a:t>
            </a:r>
            <a:r>
              <a:rPr lang="en-US" sz="2000" dirty="0"/>
              <a:t>UNION</a:t>
            </a:r>
            <a:r>
              <a:rPr lang="fa-IR" dirty="0"/>
              <a:t> ، عمل اشتراک با </a:t>
            </a:r>
            <a:r>
              <a:rPr lang="en-US" sz="2000" dirty="0"/>
              <a:t>INTERSECT</a:t>
            </a:r>
            <a:r>
              <a:rPr lang="fa-IR" sz="2000" dirty="0"/>
              <a:t> </a:t>
            </a:r>
            <a:r>
              <a:rPr lang="fa-IR" dirty="0"/>
              <a:t>و عمل تفاضل با </a:t>
            </a:r>
            <a:r>
              <a:rPr lang="en-US" sz="2000" dirty="0"/>
              <a:t>EXCEPT</a:t>
            </a:r>
            <a:r>
              <a:rPr lang="fa-IR" dirty="0"/>
              <a:t> پیاده سازی شده است</a:t>
            </a:r>
            <a:r>
              <a:rPr lang="fa-IR" dirty="0" smtClean="0"/>
              <a:t>.</a:t>
            </a:r>
          </a:p>
          <a:p>
            <a:endParaRPr lang="fa-IR" dirty="0" smtClean="0"/>
          </a:p>
          <a:p>
            <a:r>
              <a:rPr lang="fa-IR" dirty="0" smtClean="0"/>
              <a:t> </a:t>
            </a:r>
            <a:r>
              <a:rPr lang="fa-IR" dirty="0"/>
              <a:t>در اینجا هم باید همتایی داده ها رعایت شود. یعنی باید تعداد </a:t>
            </a:r>
            <a:r>
              <a:rPr lang="fa-IR" dirty="0" smtClean="0"/>
              <a:t>ستون ها </a:t>
            </a:r>
            <a:r>
              <a:rPr lang="fa-IR" dirty="0"/>
              <a:t>و همچنین دامنه های </a:t>
            </a:r>
            <a:r>
              <a:rPr lang="fa-IR" dirty="0" smtClean="0"/>
              <a:t>ستون های </a:t>
            </a:r>
            <a:r>
              <a:rPr lang="fa-IR" dirty="0"/>
              <a:t>دو جدول، با هم برابر باشند.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64</a:t>
            </a:fld>
            <a:endParaRPr lang="en-US"/>
          </a:p>
        </p:txBody>
      </p:sp>
    </p:spTree>
    <p:extLst>
      <p:ext uri="{BB962C8B-B14F-4D97-AF65-F5344CB8AC3E}">
        <p14:creationId xmlns:p14="http://schemas.microsoft.com/office/powerpoint/2010/main" val="19083669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عملگرهای مجموعه ای در </a:t>
            </a:r>
            <a:r>
              <a:rPr lang="en-US" dirty="0" smtClean="0"/>
              <a:t>select</a:t>
            </a:r>
            <a:endParaRPr lang="en-US" dirty="0"/>
          </a:p>
        </p:txBody>
      </p:sp>
      <p:sp>
        <p:nvSpPr>
          <p:cNvPr id="3" name="Content Placeholder 2"/>
          <p:cNvSpPr>
            <a:spLocks noGrp="1"/>
          </p:cNvSpPr>
          <p:nvPr>
            <p:ph idx="1"/>
          </p:nvPr>
        </p:nvSpPr>
        <p:spPr>
          <a:xfrm>
            <a:off x="228600" y="2209800"/>
            <a:ext cx="8458200" cy="3886200"/>
          </a:xfrm>
        </p:spPr>
        <p:txBody>
          <a:bodyPr/>
          <a:lstStyle/>
          <a:p>
            <a:pPr marL="0" indent="0">
              <a:buNone/>
            </a:pPr>
            <a:r>
              <a:rPr lang="fa-IR" dirty="0" smtClean="0"/>
              <a:t>در </a:t>
            </a:r>
            <a:r>
              <a:rPr lang="en-US" sz="2000" dirty="0"/>
              <a:t>SQL</a:t>
            </a:r>
            <a:r>
              <a:rPr lang="fa-IR" dirty="0"/>
              <a:t> عملگر </a:t>
            </a:r>
            <a:r>
              <a:rPr lang="fa-IR" b="1" dirty="0">
                <a:solidFill>
                  <a:schemeClr val="accent1">
                    <a:lumMod val="50000"/>
                  </a:schemeClr>
                </a:solidFill>
              </a:rPr>
              <a:t>تعلق</a:t>
            </a:r>
            <a:r>
              <a:rPr lang="fa-IR" dirty="0"/>
              <a:t> به صورت </a:t>
            </a:r>
            <a:r>
              <a:rPr lang="en-US" sz="2000" b="1" dirty="0">
                <a:solidFill>
                  <a:schemeClr val="accent1">
                    <a:lumMod val="50000"/>
                  </a:schemeClr>
                </a:solidFill>
              </a:rPr>
              <a:t>IN</a:t>
            </a:r>
            <a:r>
              <a:rPr lang="fa-IR" sz="2000" dirty="0"/>
              <a:t> </a:t>
            </a:r>
            <a:r>
              <a:rPr lang="fa-IR" dirty="0"/>
              <a:t>که قبلاً بیان شد، پیاده سازی شده است. </a:t>
            </a:r>
            <a:endParaRPr lang="fa-IR" dirty="0" smtClean="0"/>
          </a:p>
          <a:p>
            <a:endParaRPr lang="fa-IR" dirty="0" smtClean="0"/>
          </a:p>
          <a:p>
            <a:pPr marL="0" indent="0">
              <a:buNone/>
            </a:pPr>
            <a:r>
              <a:rPr lang="fa-IR" dirty="0" smtClean="0"/>
              <a:t>به </a:t>
            </a:r>
            <a:r>
              <a:rPr lang="fa-IR" dirty="0"/>
              <a:t>علاوه عملگر دیگری به نام </a:t>
            </a:r>
            <a:r>
              <a:rPr lang="en-US" sz="2000" b="1" dirty="0">
                <a:solidFill>
                  <a:schemeClr val="accent1">
                    <a:lumMod val="50000"/>
                  </a:schemeClr>
                </a:solidFill>
              </a:rPr>
              <a:t>CONTAINS</a:t>
            </a:r>
            <a:r>
              <a:rPr lang="fa-IR" dirty="0"/>
              <a:t> وجود دارد که مشابه عملگر </a:t>
            </a:r>
            <a:r>
              <a:rPr lang="fa-IR" b="1" dirty="0">
                <a:solidFill>
                  <a:schemeClr val="accent1">
                    <a:lumMod val="50000"/>
                  </a:schemeClr>
                </a:solidFill>
              </a:rPr>
              <a:t>زیر مجموعه </a:t>
            </a:r>
            <a:r>
              <a:rPr lang="en-US" dirty="0"/>
              <a:t>(⊂)</a:t>
            </a:r>
            <a:r>
              <a:rPr lang="fa-IR" dirty="0"/>
              <a:t> عمل می کند. </a:t>
            </a:r>
            <a:endParaRPr lang="fa-IR" dirty="0" smtClean="0"/>
          </a:p>
          <a:p>
            <a:pPr marL="320040" lvl="1" indent="0">
              <a:buNone/>
            </a:pPr>
            <a:r>
              <a:rPr lang="fa-IR" dirty="0" smtClean="0"/>
              <a:t>مجموعه </a:t>
            </a:r>
            <a:r>
              <a:rPr lang="fa-IR" dirty="0"/>
              <a:t>سمت راست زیر مجموعه سمت چپ می باشد. یعنی :</a:t>
            </a:r>
            <a:endParaRPr lang="en-US" dirty="0"/>
          </a:p>
          <a:p>
            <a:pPr marL="0" indent="0" algn="l" rtl="0">
              <a:buNone/>
            </a:pPr>
            <a:r>
              <a:rPr lang="en-US" dirty="0"/>
              <a:t>A ⊂ B ⇒ B   CONTAINS   </a:t>
            </a:r>
            <a:r>
              <a:rPr lang="en-US" dirty="0" smtClean="0"/>
              <a:t>A</a:t>
            </a:r>
            <a:endParaRPr lang="fa-IR" dirty="0" smtClean="0"/>
          </a:p>
          <a:p>
            <a:pPr marL="0" indent="0" algn="r">
              <a:buNone/>
            </a:pPr>
            <a:r>
              <a:rPr lang="fa-IR" dirty="0"/>
              <a:t>دستور </a:t>
            </a:r>
            <a:r>
              <a:rPr lang="en-US" dirty="0"/>
              <a:t>Contains</a:t>
            </a:r>
            <a:r>
              <a:rPr lang="fa-IR" dirty="0"/>
              <a:t> غالباً نیاز به گروه بندی داده ها </a:t>
            </a:r>
            <a:r>
              <a:rPr lang="en-US" dirty="0"/>
              <a:t>(Group by)</a:t>
            </a:r>
            <a:r>
              <a:rPr lang="fa-IR" dirty="0"/>
              <a:t> دارد که جلوتر کاربرد آن را شرح می دهیم.</a:t>
            </a:r>
            <a:endParaRPr lang="en-US" dirty="0"/>
          </a:p>
          <a:p>
            <a:pPr marL="0" indent="0" algn="l" rtl="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65</a:t>
            </a:fld>
            <a:endParaRPr lang="en-US"/>
          </a:p>
        </p:txBody>
      </p:sp>
    </p:spTree>
    <p:extLst>
      <p:ext uri="{BB962C8B-B14F-4D97-AF65-F5344CB8AC3E}">
        <p14:creationId xmlns:p14="http://schemas.microsoft.com/office/powerpoint/2010/main" val="4716928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1" dur="500"/>
                                        <p:tgtEl>
                                          <p:spTgt spid="3">
                                            <p:txEl>
                                              <p:pRg st="2" end="2"/>
                                            </p:txEl>
                                          </p:spTgt>
                                        </p:tgtEl>
                                      </p:cBhvr>
                                    </p:animEffect>
                                  </p:childTnLst>
                                </p:cTn>
                              </p:par>
                              <p:par>
                                <p:cTn id="12" presetID="14" presetClass="entr" presetSubtype="10" fill="hold" nodeType="with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4" dur="500"/>
                                        <p:tgtEl>
                                          <p:spTgt spid="3">
                                            <p:txEl>
                                              <p:pRg st="3" end="3"/>
                                            </p:txEl>
                                          </p:spTgt>
                                        </p:tgtEl>
                                      </p:cBhvr>
                                    </p:animEffect>
                                  </p:childTnLst>
                                </p:cTn>
                              </p:par>
                              <p:par>
                                <p:cTn id="15" presetID="14" presetClass="entr" presetSubtype="1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7" dur="500"/>
                                        <p:tgtEl>
                                          <p:spTgt spid="3">
                                            <p:txEl>
                                              <p:pRg st="4" end="4"/>
                                            </p:txEl>
                                          </p:spTgt>
                                        </p:tgtEl>
                                      </p:cBhvr>
                                    </p:animEffect>
                                  </p:childTnLst>
                                </p:cTn>
                              </p:par>
                            </p:childTnLst>
                          </p:cTn>
                        </p:par>
                        <p:par>
                          <p:cTn id="18" fill="hold">
                            <p:stCondLst>
                              <p:cond delay="1000"/>
                            </p:stCondLst>
                            <p:childTnLst>
                              <p:par>
                                <p:cTn id="19" presetID="14" presetClass="entr" presetSubtype="10" fill="hold" nodeType="after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5410200"/>
          </a:xfrm>
        </p:spPr>
        <p:txBody>
          <a:bodyPr>
            <a:normAutofit fontScale="92500" lnSpcReduction="10000"/>
          </a:bodyPr>
          <a:lstStyle/>
          <a:p>
            <a:pPr marL="0" indent="0">
              <a:buNone/>
            </a:pPr>
            <a:r>
              <a:rPr lang="fa-IR" b="1" u="sng" dirty="0"/>
              <a:t>مثال 43: </a:t>
            </a:r>
            <a:endParaRPr lang="fa-IR" b="1" u="sng" dirty="0" smtClean="0"/>
          </a:p>
          <a:p>
            <a:pPr marL="0" indent="0">
              <a:buNone/>
            </a:pPr>
            <a:r>
              <a:rPr lang="fa-IR" b="1" dirty="0" smtClean="0">
                <a:solidFill>
                  <a:schemeClr val="accent1">
                    <a:lumMod val="50000"/>
                  </a:schemeClr>
                </a:solidFill>
              </a:rPr>
              <a:t>شماره </a:t>
            </a:r>
            <a:r>
              <a:rPr lang="fa-IR" b="1" dirty="0">
                <a:solidFill>
                  <a:schemeClr val="accent1">
                    <a:lumMod val="50000"/>
                  </a:schemeClr>
                </a:solidFill>
              </a:rPr>
              <a:t>قطعاتی را بیابید که </a:t>
            </a:r>
            <a:r>
              <a:rPr lang="fa-IR" b="1" dirty="0" smtClean="0">
                <a:solidFill>
                  <a:schemeClr val="accent1">
                    <a:lumMod val="50000"/>
                  </a:schemeClr>
                </a:solidFill>
              </a:rPr>
              <a:t>وزن آن ها </a:t>
            </a:r>
            <a:r>
              <a:rPr lang="fa-IR" b="1" dirty="0">
                <a:solidFill>
                  <a:schemeClr val="accent1">
                    <a:lumMod val="50000"/>
                  </a:schemeClr>
                </a:solidFill>
              </a:rPr>
              <a:t>بیش از 16 باشد </a:t>
            </a:r>
            <a:r>
              <a:rPr lang="fa-IR" sz="3500" b="1" dirty="0">
                <a:solidFill>
                  <a:schemeClr val="tx2">
                    <a:lumMod val="75000"/>
                  </a:schemeClr>
                </a:solidFill>
              </a:rPr>
              <a:t>یا</a:t>
            </a:r>
            <a:r>
              <a:rPr lang="fa-IR" b="1" dirty="0">
                <a:solidFill>
                  <a:schemeClr val="accent1">
                    <a:lumMod val="50000"/>
                  </a:schemeClr>
                </a:solidFill>
              </a:rPr>
              <a:t> توسط </a:t>
            </a:r>
            <a:r>
              <a:rPr lang="en-US" b="1" dirty="0">
                <a:solidFill>
                  <a:schemeClr val="accent1">
                    <a:lumMod val="50000"/>
                  </a:schemeClr>
                </a:solidFill>
              </a:rPr>
              <a:t>S2</a:t>
            </a:r>
            <a:r>
              <a:rPr lang="fa-IR" b="1" dirty="0">
                <a:solidFill>
                  <a:schemeClr val="accent1">
                    <a:lumMod val="50000"/>
                  </a:schemeClr>
                </a:solidFill>
              </a:rPr>
              <a:t> تهیه شده باشند یا هر دو شرط را دارا باشند.</a:t>
            </a:r>
            <a:endParaRPr lang="en-US" b="1" dirty="0">
              <a:solidFill>
                <a:schemeClr val="accent1">
                  <a:lumMod val="50000"/>
                </a:schemeClr>
              </a:solidFill>
            </a:endParaRPr>
          </a:p>
          <a:p>
            <a:pPr marL="0" indent="0" algn="l" rtl="0">
              <a:buNone/>
            </a:pPr>
            <a:r>
              <a:rPr lang="en-US" dirty="0"/>
              <a:t>Select   P#   from   P</a:t>
            </a:r>
          </a:p>
          <a:p>
            <a:pPr marL="0" indent="0" algn="l" rtl="0">
              <a:buNone/>
            </a:pPr>
            <a:r>
              <a:rPr lang="en-US" dirty="0"/>
              <a:t>Where   weight &gt; </a:t>
            </a:r>
            <a:r>
              <a:rPr lang="en-US" dirty="0" smtClean="0"/>
              <a:t>16</a:t>
            </a:r>
          </a:p>
          <a:p>
            <a:pPr marL="0" indent="0" algn="l" rtl="0">
              <a:buNone/>
            </a:pPr>
            <a:endParaRPr lang="en-US" dirty="0"/>
          </a:p>
          <a:p>
            <a:pPr marL="0" indent="0" algn="l" rtl="0">
              <a:buNone/>
            </a:pPr>
            <a:r>
              <a:rPr lang="en-US" dirty="0" smtClean="0"/>
              <a:t>UNION</a:t>
            </a:r>
          </a:p>
          <a:p>
            <a:pPr marL="0" indent="0" algn="l" rtl="0">
              <a:buNone/>
            </a:pPr>
            <a:endParaRPr lang="en-US" dirty="0"/>
          </a:p>
          <a:p>
            <a:pPr marL="0" indent="0" algn="l" rtl="0">
              <a:buNone/>
            </a:pPr>
            <a:r>
              <a:rPr lang="en-US" dirty="0"/>
              <a:t>Select   P#   from   SP</a:t>
            </a:r>
          </a:p>
          <a:p>
            <a:pPr marL="0" indent="0" algn="l" rtl="0">
              <a:buNone/>
            </a:pPr>
            <a:r>
              <a:rPr lang="en-US" dirty="0"/>
              <a:t>Where  S# = S2</a:t>
            </a:r>
          </a:p>
          <a:p>
            <a:pPr marL="0" indent="0">
              <a:buNone/>
            </a:pPr>
            <a:endParaRPr lang="fa-IR" dirty="0" smtClean="0"/>
          </a:p>
          <a:p>
            <a:pPr marL="0" indent="0">
              <a:buNone/>
            </a:pPr>
            <a:r>
              <a:rPr lang="fa-IR" dirty="0" smtClean="0"/>
              <a:t>عناصر </a:t>
            </a:r>
            <a:r>
              <a:rPr lang="fa-IR" dirty="0"/>
              <a:t>تکراری فقط یکبار در خروجی نوشته می شوند مگر اینکه به جای </a:t>
            </a:r>
            <a:r>
              <a:rPr lang="en-US" dirty="0"/>
              <a:t>UNION</a:t>
            </a:r>
            <a:r>
              <a:rPr lang="fa-IR" dirty="0"/>
              <a:t> عبارت </a:t>
            </a:r>
            <a:r>
              <a:rPr lang="en-US" dirty="0"/>
              <a:t>UNOIN ALL</a:t>
            </a:r>
            <a:r>
              <a:rPr lang="fa-IR" dirty="0"/>
              <a:t> را بنویسیم که در این صورت در مثال فوق </a:t>
            </a:r>
            <a:r>
              <a:rPr lang="en-US" dirty="0"/>
              <a:t>P2</a:t>
            </a:r>
            <a:r>
              <a:rPr lang="fa-IR" dirty="0"/>
              <a:t> دو بار در خروجی ظاهر می شود.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800853502"/>
              </p:ext>
            </p:extLst>
          </p:nvPr>
        </p:nvGraphicFramePr>
        <p:xfrm>
          <a:off x="4267200" y="2057400"/>
          <a:ext cx="548640" cy="1854200"/>
        </p:xfrm>
        <a:graphic>
          <a:graphicData uri="http://schemas.openxmlformats.org/drawingml/2006/table">
            <a:tbl>
              <a:tblPr firstRow="1" bandRow="1">
                <a:tableStyleId>{5C22544A-7EE6-4342-B048-85BDC9FD1C3A}</a:tableStyleId>
              </a:tblPr>
              <a:tblGrid>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Left Brace 5"/>
          <p:cNvSpPr/>
          <p:nvPr/>
        </p:nvSpPr>
        <p:spPr>
          <a:xfrm>
            <a:off x="3886200" y="2438400"/>
            <a:ext cx="381000" cy="10668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 name="Straight Arrow Connector 7"/>
          <p:cNvCxnSpPr>
            <a:stCxn id="6" idx="1"/>
          </p:cNvCxnSpPr>
          <p:nvPr/>
        </p:nvCxnSpPr>
        <p:spPr>
          <a:xfrm flipH="1" flipV="1">
            <a:off x="3352800" y="2209800"/>
            <a:ext cx="5334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3505200" y="3733800"/>
            <a:ext cx="76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3352800" y="2743200"/>
            <a:ext cx="12192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42830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p:cTn id="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par>
                                <p:cTn id="19" presetID="22" presetClass="entr" presetSubtype="2"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right)">
                                      <p:cBhvr>
                                        <p:cTn id="21" dur="500"/>
                                        <p:tgtEl>
                                          <p:spTgt spid="8"/>
                                        </p:tgtEl>
                                      </p:cBhvr>
                                    </p:animEffect>
                                  </p:childTnLst>
                                </p:cTn>
                              </p:par>
                              <p:par>
                                <p:cTn id="22" presetID="22" presetClass="entr" presetSubtype="2"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par>
                                <p:cTn id="25" presetID="14" presetClass="entr" presetSubtype="1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27" dur="500"/>
                                        <p:tgtEl>
                                          <p:spTgt spid="3">
                                            <p:txEl>
                                              <p:pRg st="10" end="10"/>
                                            </p:txEl>
                                          </p:spTgt>
                                        </p:tgtEl>
                                      </p:cBhvr>
                                    </p:animEffect>
                                  </p:childTnLst>
                                </p:cTn>
                              </p:par>
                              <p:par>
                                <p:cTn id="28" presetID="22" presetClass="entr" presetSubtype="2"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Exists</a:t>
            </a:r>
            <a:r>
              <a:rPr lang="fa-IR" dirty="0"/>
              <a:t> در </a:t>
            </a:r>
            <a:r>
              <a:rPr lang="en-US" dirty="0" smtClean="0"/>
              <a:t>Select</a:t>
            </a:r>
            <a:endParaRPr lang="en-US" dirty="0"/>
          </a:p>
        </p:txBody>
      </p:sp>
      <p:sp>
        <p:nvSpPr>
          <p:cNvPr id="3" name="Content Placeholder 2"/>
          <p:cNvSpPr>
            <a:spLocks noGrp="1"/>
          </p:cNvSpPr>
          <p:nvPr>
            <p:ph idx="1"/>
          </p:nvPr>
        </p:nvSpPr>
        <p:spPr>
          <a:xfrm>
            <a:off x="381000" y="1676400"/>
            <a:ext cx="8458200" cy="4419600"/>
          </a:xfrm>
        </p:spPr>
        <p:txBody>
          <a:bodyPr>
            <a:normAutofit/>
          </a:bodyPr>
          <a:lstStyle/>
          <a:p>
            <a:pPr algn="just">
              <a:lnSpc>
                <a:spcPct val="150000"/>
              </a:lnSpc>
            </a:pPr>
            <a:r>
              <a:rPr lang="fa-IR" dirty="0" smtClean="0"/>
              <a:t>فرم </a:t>
            </a:r>
            <a:r>
              <a:rPr lang="fa-IR" dirty="0"/>
              <a:t>کلی آن به صورت </a:t>
            </a:r>
            <a:r>
              <a:rPr lang="en-US" dirty="0"/>
              <a:t>exists (select * from … )</a:t>
            </a:r>
            <a:r>
              <a:rPr lang="fa-IR" dirty="0"/>
              <a:t> است. چنین عبارتی به مقدار </a:t>
            </a:r>
            <a:r>
              <a:rPr lang="fa-IR" dirty="0" smtClean="0"/>
              <a:t>«درست» </a:t>
            </a:r>
            <a:r>
              <a:rPr lang="fa-IR" dirty="0"/>
              <a:t>ارزیابی می شود، اگر و فقط اگر مجموعه حاصل از ارزیابی پرس و جوی داخلی </a:t>
            </a:r>
            <a:r>
              <a:rPr lang="en-US" dirty="0"/>
              <a:t>select * from …</a:t>
            </a:r>
            <a:r>
              <a:rPr lang="fa-IR" dirty="0"/>
              <a:t> </a:t>
            </a:r>
            <a:r>
              <a:rPr lang="fa-IR" dirty="0" smtClean="0"/>
              <a:t> تهی </a:t>
            </a:r>
            <a:r>
              <a:rPr lang="fa-IR" dirty="0"/>
              <a:t>نباشد. </a:t>
            </a:r>
            <a:endParaRPr lang="fa-IR" dirty="0" smtClean="0"/>
          </a:p>
          <a:p>
            <a:pPr algn="just">
              <a:lnSpc>
                <a:spcPct val="150000"/>
              </a:lnSpc>
            </a:pPr>
            <a:r>
              <a:rPr lang="fa-IR" dirty="0" smtClean="0"/>
              <a:t>در </a:t>
            </a:r>
            <a:r>
              <a:rPr lang="fa-IR" dirty="0"/>
              <a:t>واقع هر پرس و جوئی که با استفاده از </a:t>
            </a:r>
            <a:r>
              <a:rPr lang="en-US" dirty="0"/>
              <a:t>IN</a:t>
            </a:r>
            <a:r>
              <a:rPr lang="fa-IR" dirty="0"/>
              <a:t> قابل تنظیم باشد با استفاده از </a:t>
            </a:r>
            <a:r>
              <a:rPr lang="en-US" dirty="0"/>
              <a:t>exists</a:t>
            </a:r>
            <a:r>
              <a:rPr lang="fa-IR" dirty="0"/>
              <a:t> نیز قابل تنظیم است ولی عکس این معنا، درست نیست</a:t>
            </a:r>
            <a:r>
              <a:rPr lang="fa-IR" dirty="0" smtClean="0"/>
              <a:t>.</a:t>
            </a:r>
          </a:p>
          <a:p>
            <a:pPr algn="just">
              <a:lnSpc>
                <a:spcPct val="150000"/>
              </a:lnSpc>
            </a:pPr>
            <a:r>
              <a:rPr lang="fa-IR" dirty="0" smtClean="0"/>
              <a:t> </a:t>
            </a:r>
            <a:r>
              <a:rPr lang="en-US" dirty="0" smtClean="0"/>
              <a:t>Exists</a:t>
            </a:r>
            <a:r>
              <a:rPr lang="fa-IR" dirty="0" smtClean="0"/>
              <a:t> </a:t>
            </a:r>
            <a:r>
              <a:rPr lang="fa-IR" dirty="0"/>
              <a:t>وجود سطر و </a:t>
            </a:r>
            <a:r>
              <a:rPr lang="en-US" dirty="0"/>
              <a:t>not exists</a:t>
            </a:r>
            <a:r>
              <a:rPr lang="fa-IR" dirty="0"/>
              <a:t> عدم وجود سطر را بررسی می کند.</a:t>
            </a:r>
            <a:endParaRPr lang="en-US" dirty="0"/>
          </a:p>
          <a:p>
            <a:pPr algn="just">
              <a:lnSpc>
                <a:spcPct val="150000"/>
              </a:lnSpc>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spTree>
    <p:extLst>
      <p:ext uri="{BB962C8B-B14F-4D97-AF65-F5344CB8AC3E}">
        <p14:creationId xmlns:p14="http://schemas.microsoft.com/office/powerpoint/2010/main" val="301439945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Exists</a:t>
            </a:r>
            <a:r>
              <a:rPr lang="fa-IR" dirty="0"/>
              <a:t> در </a:t>
            </a:r>
            <a:r>
              <a:rPr lang="en-US" dirty="0" smtClean="0"/>
              <a:t>Select</a:t>
            </a:r>
            <a:endParaRPr lang="en-US" dirty="0"/>
          </a:p>
        </p:txBody>
      </p:sp>
      <p:sp>
        <p:nvSpPr>
          <p:cNvPr id="3" name="Content Placeholder 2"/>
          <p:cNvSpPr>
            <a:spLocks noGrp="1"/>
          </p:cNvSpPr>
          <p:nvPr>
            <p:ph idx="1"/>
          </p:nvPr>
        </p:nvSpPr>
        <p:spPr>
          <a:xfrm>
            <a:off x="228600" y="1676400"/>
            <a:ext cx="8610600" cy="4419600"/>
          </a:xfrm>
        </p:spPr>
        <p:txBody>
          <a:bodyPr>
            <a:normAutofit/>
          </a:bodyPr>
          <a:lstStyle/>
          <a:p>
            <a:pPr marL="0" indent="0">
              <a:buNone/>
            </a:pPr>
            <a:r>
              <a:rPr lang="fa-IR" b="1" u="sng" dirty="0" smtClean="0"/>
              <a:t>مثال </a:t>
            </a:r>
            <a:r>
              <a:rPr lang="fa-IR" b="1" u="sng" dirty="0"/>
              <a:t>44: </a:t>
            </a:r>
            <a:endParaRPr lang="fa-IR" b="1" u="sng" dirty="0" smtClean="0"/>
          </a:p>
          <a:p>
            <a:pPr marL="320040" lvl="1" indent="0">
              <a:buNone/>
            </a:pPr>
            <a:r>
              <a:rPr lang="fa-IR" b="1" dirty="0" smtClean="0">
                <a:solidFill>
                  <a:schemeClr val="accent1">
                    <a:lumMod val="50000"/>
                  </a:schemeClr>
                </a:solidFill>
              </a:rPr>
              <a:t>اسامی </a:t>
            </a:r>
            <a:r>
              <a:rPr lang="fa-IR" b="1" dirty="0">
                <a:solidFill>
                  <a:schemeClr val="accent1">
                    <a:lumMod val="50000"/>
                  </a:schemeClr>
                </a:solidFill>
              </a:rPr>
              <a:t>تهیه کنندگان قطعه </a:t>
            </a:r>
            <a:r>
              <a:rPr lang="en-US" b="1" dirty="0">
                <a:solidFill>
                  <a:schemeClr val="accent1">
                    <a:lumMod val="50000"/>
                  </a:schemeClr>
                </a:solidFill>
              </a:rPr>
              <a:t>P2</a:t>
            </a:r>
            <a:r>
              <a:rPr lang="fa-IR" b="1" dirty="0">
                <a:solidFill>
                  <a:schemeClr val="accent1">
                    <a:lumMod val="50000"/>
                  </a:schemeClr>
                </a:solidFill>
              </a:rPr>
              <a:t> را بیابید</a:t>
            </a:r>
            <a:r>
              <a:rPr lang="fa-IR" b="1" dirty="0" smtClean="0">
                <a:solidFill>
                  <a:schemeClr val="accent1">
                    <a:lumMod val="50000"/>
                  </a:schemeClr>
                </a:solidFill>
              </a:rPr>
              <a:t>.</a:t>
            </a:r>
          </a:p>
          <a:p>
            <a:pPr marL="320040" lvl="1" indent="0">
              <a:buNone/>
            </a:pPr>
            <a:endParaRPr lang="fa-IR" b="1" dirty="0">
              <a:solidFill>
                <a:schemeClr val="accent1">
                  <a:lumMod val="50000"/>
                </a:schemeClr>
              </a:solidFill>
            </a:endParaRPr>
          </a:p>
          <a:p>
            <a:pPr marL="320040" lvl="1" indent="0">
              <a:buNone/>
            </a:pPr>
            <a:endParaRPr lang="en-US" b="1" dirty="0">
              <a:solidFill>
                <a:schemeClr val="accent1">
                  <a:lumMod val="50000"/>
                </a:schemeClr>
              </a:solidFill>
            </a:endParaRPr>
          </a:p>
          <a:p>
            <a:pPr marL="0" indent="0" algn="l" rtl="0">
              <a:buNone/>
            </a:pPr>
            <a:r>
              <a:rPr lang="en-US" sz="2000" dirty="0"/>
              <a:t>Select   </a:t>
            </a:r>
            <a:r>
              <a:rPr lang="en-US" sz="2000" dirty="0" err="1"/>
              <a:t>Sname</a:t>
            </a:r>
            <a:r>
              <a:rPr lang="en-US" sz="2000" dirty="0"/>
              <a:t>    from   S</a:t>
            </a:r>
          </a:p>
          <a:p>
            <a:pPr marL="0" indent="0" algn="l" rtl="0">
              <a:buNone/>
            </a:pPr>
            <a:r>
              <a:rPr lang="en-US" sz="2000" dirty="0"/>
              <a:t>Where  exists ( select  *  from  SP   where  S# = S.S#   AND   P# = ‘P2’ </a:t>
            </a:r>
            <a:r>
              <a:rPr lang="en-US" sz="2000" dirty="0" smtClean="0"/>
              <a:t>)</a:t>
            </a:r>
            <a:endParaRPr lang="fa-IR" sz="2000" dirty="0" smtClean="0"/>
          </a:p>
          <a:p>
            <a:pPr marL="0" indent="0" algn="l" rtl="0">
              <a:buNone/>
            </a:pPr>
            <a:endParaRPr lang="en-US" dirty="0"/>
          </a:p>
          <a:p>
            <a:r>
              <a:rPr lang="fa-IR" dirty="0"/>
              <a:t>هر یک از </a:t>
            </a:r>
            <a:r>
              <a:rPr lang="en-US" dirty="0" err="1"/>
              <a:t>Sname</a:t>
            </a:r>
            <a:r>
              <a:rPr lang="fa-IR" dirty="0"/>
              <a:t> ها را به نوبت در نظر گرفته و بررسی می کنیم آیا سبب می شود که حاصل ارزیابی </a:t>
            </a:r>
            <a:r>
              <a:rPr lang="en-US" dirty="0"/>
              <a:t>exists</a:t>
            </a:r>
            <a:r>
              <a:rPr lang="fa-IR" dirty="0"/>
              <a:t> مقدار </a:t>
            </a:r>
            <a:r>
              <a:rPr lang="fa-IR" dirty="0" smtClean="0"/>
              <a:t>«درست» گردد</a:t>
            </a:r>
            <a:r>
              <a:rPr lang="fa-IR" dirty="0"/>
              <a:t>. </a:t>
            </a:r>
            <a:endParaRPr lang="fa-IR" dirty="0" smtClean="0"/>
          </a:p>
          <a:p>
            <a:r>
              <a:rPr lang="fa-IR" dirty="0" smtClean="0"/>
              <a:t>این </a:t>
            </a:r>
            <a:r>
              <a:rPr lang="fa-IR" dirty="0"/>
              <a:t>مثال را قبلاً با پیوند جداول و همچنین </a:t>
            </a:r>
            <a:r>
              <a:rPr lang="en-US" dirty="0"/>
              <a:t>select</a:t>
            </a:r>
            <a:r>
              <a:rPr lang="fa-IR" dirty="0"/>
              <a:t> متداخل حل کرده بودیم.</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68</a:t>
            </a:fld>
            <a:endParaRPr lang="en-US"/>
          </a:p>
        </p:txBody>
      </p:sp>
    </p:spTree>
    <p:extLst>
      <p:ext uri="{BB962C8B-B14F-4D97-AF65-F5344CB8AC3E}">
        <p14:creationId xmlns:p14="http://schemas.microsoft.com/office/powerpoint/2010/main" val="9760307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0" dur="500"/>
                                        <p:tgtEl>
                                          <p:spTgt spid="3">
                                            <p:txEl>
                                              <p:pRg st="5" end="5"/>
                                            </p:txEl>
                                          </p:spTgt>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381000"/>
            <a:ext cx="5257800" cy="1066800"/>
          </a:xfrm>
        </p:spPr>
        <p:txBody>
          <a:bodyPr/>
          <a:lstStyle/>
          <a:p>
            <a:r>
              <a:rPr lang="fa-IR" sz="4400" dirty="0"/>
              <a:t>عملگرهای </a:t>
            </a:r>
            <a:r>
              <a:rPr lang="en-US" sz="4400" dirty="0"/>
              <a:t>ALL</a:t>
            </a:r>
            <a:r>
              <a:rPr lang="fa-IR" sz="4400" dirty="0"/>
              <a:t> و </a:t>
            </a:r>
            <a:r>
              <a:rPr lang="en-US" sz="4400" dirty="0" smtClean="0"/>
              <a:t>ANY</a:t>
            </a:r>
            <a:endParaRPr lang="en-US" sz="4400" dirty="0"/>
          </a:p>
        </p:txBody>
      </p:sp>
      <p:sp>
        <p:nvSpPr>
          <p:cNvPr id="3" name="Content Placeholder 2"/>
          <p:cNvSpPr>
            <a:spLocks noGrp="1"/>
          </p:cNvSpPr>
          <p:nvPr>
            <p:ph idx="1"/>
          </p:nvPr>
        </p:nvSpPr>
        <p:spPr>
          <a:xfrm>
            <a:off x="304800" y="1524000"/>
            <a:ext cx="8610600" cy="3429000"/>
          </a:xfrm>
        </p:spPr>
        <p:txBody>
          <a:bodyPr>
            <a:normAutofit fontScale="92500" lnSpcReduction="20000"/>
          </a:bodyPr>
          <a:lstStyle/>
          <a:p>
            <a:pPr marL="0" indent="0">
              <a:buNone/>
            </a:pPr>
            <a:r>
              <a:rPr lang="fa-IR" dirty="0" smtClean="0"/>
              <a:t>عملگر </a:t>
            </a:r>
            <a:r>
              <a:rPr lang="en-US" sz="2000" dirty="0"/>
              <a:t>ALL</a:t>
            </a:r>
            <a:r>
              <a:rPr lang="fa-IR" dirty="0"/>
              <a:t> برای مقایسه </a:t>
            </a:r>
            <a:r>
              <a:rPr lang="fa-IR" dirty="0" smtClean="0"/>
              <a:t>«همه مقادیر» و </a:t>
            </a:r>
            <a:r>
              <a:rPr lang="fa-IR" dirty="0"/>
              <a:t>عملگر </a:t>
            </a:r>
            <a:r>
              <a:rPr lang="en-US" sz="2000" dirty="0"/>
              <a:t>ANY</a:t>
            </a:r>
            <a:r>
              <a:rPr lang="fa-IR" dirty="0"/>
              <a:t> ( که در بعضی از نسخه های </a:t>
            </a:r>
            <a:r>
              <a:rPr lang="en-US" sz="2000" dirty="0"/>
              <a:t>SQL</a:t>
            </a:r>
            <a:r>
              <a:rPr lang="fa-IR" dirty="0"/>
              <a:t> نام </a:t>
            </a:r>
            <a:r>
              <a:rPr lang="en-US" sz="2000" dirty="0"/>
              <a:t>SOME</a:t>
            </a:r>
            <a:r>
              <a:rPr lang="fa-IR" dirty="0"/>
              <a:t> دارد) برای </a:t>
            </a:r>
            <a:r>
              <a:rPr lang="fa-IR" dirty="0" smtClean="0"/>
              <a:t>«هر </a:t>
            </a:r>
            <a:r>
              <a:rPr lang="fa-IR" dirty="0"/>
              <a:t>یک از </a:t>
            </a:r>
            <a:r>
              <a:rPr lang="fa-IR" dirty="0" smtClean="0"/>
              <a:t>مقادیر» استفاده </a:t>
            </a:r>
            <a:r>
              <a:rPr lang="fa-IR" dirty="0"/>
              <a:t>می شوند. </a:t>
            </a:r>
            <a:endParaRPr lang="fa-IR" dirty="0" smtClean="0"/>
          </a:p>
          <a:p>
            <a:pPr marL="0" indent="0">
              <a:buNone/>
            </a:pPr>
            <a:r>
              <a:rPr lang="fa-IR" dirty="0" smtClean="0"/>
              <a:t>نتیجه </a:t>
            </a:r>
            <a:r>
              <a:rPr lang="fa-IR" dirty="0"/>
              <a:t>هر دو عملگر </a:t>
            </a:r>
            <a:r>
              <a:rPr lang="en-US" sz="2000" dirty="0"/>
              <a:t>TRUE</a:t>
            </a:r>
            <a:r>
              <a:rPr lang="fa-IR" dirty="0"/>
              <a:t> یا </a:t>
            </a:r>
            <a:r>
              <a:rPr lang="en-US" sz="2000" dirty="0"/>
              <a:t>FALSE</a:t>
            </a:r>
            <a:r>
              <a:rPr lang="fa-IR" dirty="0"/>
              <a:t> است. </a:t>
            </a:r>
            <a:endParaRPr lang="fa-IR" dirty="0" smtClean="0"/>
          </a:p>
          <a:p>
            <a:pPr marL="0" indent="0">
              <a:buNone/>
            </a:pPr>
            <a:r>
              <a:rPr lang="fa-IR" dirty="0" smtClean="0"/>
              <a:t>این </a:t>
            </a:r>
            <a:r>
              <a:rPr lang="fa-IR" dirty="0"/>
              <a:t>دو عملگر را می توان با توابع و عملگرهای دیگر معادل سازی کرد.</a:t>
            </a:r>
            <a:endParaRPr lang="en-US" dirty="0"/>
          </a:p>
          <a:p>
            <a:pPr marL="0" indent="0">
              <a:buNone/>
            </a:pPr>
            <a:r>
              <a:rPr lang="fa-IR" b="1" u="sng" dirty="0"/>
              <a:t>مثال 45: </a:t>
            </a:r>
            <a:endParaRPr lang="fa-IR" b="1" u="sng" dirty="0" smtClean="0"/>
          </a:p>
          <a:p>
            <a:pPr marL="320040" lvl="1" indent="0">
              <a:buNone/>
            </a:pPr>
            <a:r>
              <a:rPr lang="fa-IR" b="1" dirty="0" smtClean="0">
                <a:solidFill>
                  <a:schemeClr val="accent1">
                    <a:lumMod val="50000"/>
                  </a:schemeClr>
                </a:solidFill>
              </a:rPr>
              <a:t>نام </a:t>
            </a:r>
            <a:r>
              <a:rPr lang="fa-IR" b="1" dirty="0">
                <a:solidFill>
                  <a:schemeClr val="accent1">
                    <a:lumMod val="50000"/>
                  </a:schemeClr>
                </a:solidFill>
              </a:rPr>
              <a:t>قطعاتی را بدهید که وزن </a:t>
            </a:r>
            <a:r>
              <a:rPr lang="fa-IR" b="1" dirty="0" smtClean="0">
                <a:solidFill>
                  <a:schemeClr val="accent1">
                    <a:lumMod val="50000"/>
                  </a:schemeClr>
                </a:solidFill>
              </a:rPr>
              <a:t>آن ها </a:t>
            </a:r>
            <a:r>
              <a:rPr lang="fa-IR" b="1" dirty="0">
                <a:solidFill>
                  <a:schemeClr val="accent1">
                    <a:lumMod val="50000"/>
                  </a:schemeClr>
                </a:solidFill>
              </a:rPr>
              <a:t>عددی فرد مابین 10 تا 20 باشد.</a:t>
            </a:r>
            <a:endParaRPr lang="en-US" b="1" dirty="0">
              <a:solidFill>
                <a:schemeClr val="accent1">
                  <a:lumMod val="50000"/>
                </a:schemeClr>
              </a:solidFill>
            </a:endParaRPr>
          </a:p>
          <a:p>
            <a:pPr marL="0" indent="0" algn="l" rtl="0">
              <a:buNone/>
            </a:pPr>
            <a:r>
              <a:rPr lang="en-US" dirty="0"/>
              <a:t>Select   </a:t>
            </a:r>
            <a:r>
              <a:rPr lang="en-US" dirty="0" err="1"/>
              <a:t>Pname</a:t>
            </a:r>
            <a:r>
              <a:rPr lang="en-US" dirty="0"/>
              <a:t>   from   P</a:t>
            </a:r>
          </a:p>
          <a:p>
            <a:pPr marL="0" indent="0" algn="l" rtl="0">
              <a:buNone/>
            </a:pPr>
            <a:r>
              <a:rPr lang="en-US" dirty="0"/>
              <a:t>Where   </a:t>
            </a:r>
            <a:endParaRPr lang="en-US" dirty="0" smtClean="0"/>
          </a:p>
          <a:p>
            <a:pPr marL="0" indent="0" algn="l" rtl="0">
              <a:buNone/>
            </a:pPr>
            <a:r>
              <a:rPr lang="en-US" dirty="0" smtClean="0"/>
              <a:t>weight </a:t>
            </a:r>
            <a:r>
              <a:rPr lang="en-US" dirty="0"/>
              <a:t>= ANY (11,13,15,17,19)</a:t>
            </a:r>
          </a:p>
          <a:p>
            <a:pPr marL="0" indent="0">
              <a:buNone/>
            </a:pPr>
            <a:r>
              <a:rPr lang="fa-IR" dirty="0"/>
              <a:t>  </a:t>
            </a:r>
            <a:r>
              <a:rPr lang="fa-IR" dirty="0" smtClean="0"/>
              <a:t>تذکر</a:t>
            </a:r>
            <a:r>
              <a:rPr lang="fa-IR" dirty="0"/>
              <a:t>: </a:t>
            </a:r>
            <a:r>
              <a:rPr lang="en-US" sz="2000" dirty="0"/>
              <a:t>ANY</a:t>
            </a:r>
            <a:r>
              <a:rPr lang="fa-IR" dirty="0"/>
              <a:t> = معادل </a:t>
            </a:r>
            <a:r>
              <a:rPr lang="en-US" sz="2000" dirty="0"/>
              <a:t>in</a:t>
            </a:r>
            <a:r>
              <a:rPr lang="fa-IR" dirty="0"/>
              <a:t> می باشد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69</a:t>
            </a:fld>
            <a:endParaRPr lang="en-US"/>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724400"/>
            <a:ext cx="2680684" cy="196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Oval 6"/>
          <p:cNvSpPr/>
          <p:nvPr/>
        </p:nvSpPr>
        <p:spPr>
          <a:xfrm>
            <a:off x="2019300" y="5245100"/>
            <a:ext cx="3048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019300" y="5549900"/>
            <a:ext cx="3048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019300" y="6381750"/>
            <a:ext cx="3048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09600" y="5245100"/>
            <a:ext cx="609600" cy="3048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09600" y="5549900"/>
            <a:ext cx="609600" cy="3048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47700" y="6362700"/>
            <a:ext cx="609600" cy="304800"/>
          </a:xfrm>
          <a:prstGeom prst="rect">
            <a:avLst/>
          </a:prstGeom>
          <a:no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3276600" y="5981700"/>
            <a:ext cx="5334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Table 13"/>
          <p:cNvGraphicFramePr>
            <a:graphicFrameLocks noGrp="1"/>
          </p:cNvGraphicFramePr>
          <p:nvPr>
            <p:extLst>
              <p:ext uri="{D42A27DB-BD31-4B8C-83A1-F6EECF244321}">
                <p14:modId xmlns:p14="http://schemas.microsoft.com/office/powerpoint/2010/main" val="4204525062"/>
              </p:ext>
            </p:extLst>
          </p:nvPr>
        </p:nvGraphicFramePr>
        <p:xfrm>
          <a:off x="4191000" y="5184140"/>
          <a:ext cx="859836" cy="1483360"/>
        </p:xfrm>
        <a:graphic>
          <a:graphicData uri="http://schemas.openxmlformats.org/drawingml/2006/table">
            <a:tbl>
              <a:tblPr firstRow="1" bandRow="1">
                <a:tableStyleId>{5C22544A-7EE6-4342-B048-85BDC9FD1C3A}</a:tableStyleId>
              </a:tblPr>
              <a:tblGrid>
                <a:gridCol w="859836"/>
              </a:tblGrid>
              <a:tr h="370840">
                <a:tc>
                  <a:txBody>
                    <a:bodyPr/>
                    <a:lstStyle/>
                    <a:p>
                      <a:pPr algn="ctr"/>
                      <a:r>
                        <a:rPr lang="en-US" dirty="0" err="1" smtClean="0">
                          <a:solidFill>
                            <a:schemeClr val="tx1"/>
                          </a:solidFill>
                        </a:rPr>
                        <a:t>Pname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Bolt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13835707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childTnLst>
                          </p:cTn>
                        </p:par>
                        <p:par>
                          <p:cTn id="22" fill="hold">
                            <p:stCondLst>
                              <p:cond delay="1500"/>
                            </p:stCondLst>
                            <p:childTnLst>
                              <p:par>
                                <p:cTn id="23" presetID="14" presetClass="entr" presetSubtype="1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childTnLst>
                          </p:cTn>
                        </p:par>
                        <p:par>
                          <p:cTn id="26" fill="hold">
                            <p:stCondLst>
                              <p:cond delay="2000"/>
                            </p:stCondLst>
                            <p:childTnLst>
                              <p:par>
                                <p:cTn id="27" presetID="14" presetClass="entr" presetSubtype="1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randombar(horizontal)">
                                      <p:cBhvr>
                                        <p:cTn id="29" dur="500"/>
                                        <p:tgtEl>
                                          <p:spTgt spid="11"/>
                                        </p:tgtEl>
                                      </p:cBhvr>
                                    </p:animEffect>
                                  </p:childTnLst>
                                </p:cTn>
                              </p:par>
                            </p:childTnLst>
                          </p:cTn>
                        </p:par>
                        <p:par>
                          <p:cTn id="30" fill="hold">
                            <p:stCondLst>
                              <p:cond delay="2500"/>
                            </p:stCondLst>
                            <p:childTnLst>
                              <p:par>
                                <p:cTn id="31" presetID="14" presetClass="entr" presetSubtype="1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8" dur="500"/>
                                        <p:tgtEl>
                                          <p:spTgt spid="3">
                                            <p:txEl>
                                              <p:pRg st="7" end="7"/>
                                            </p:txEl>
                                          </p:spTgt>
                                        </p:tgtEl>
                                      </p:cBhvr>
                                    </p:animEffect>
                                  </p:childTnLst>
                                </p:cTn>
                              </p:par>
                            </p:childTnLst>
                          </p:cTn>
                        </p:par>
                        <p:par>
                          <p:cTn id="39" fill="hold">
                            <p:stCondLst>
                              <p:cond delay="500"/>
                            </p:stCondLst>
                            <p:childTnLst>
                              <p:par>
                                <p:cTn id="40" presetID="14" presetClass="entr" presetSubtype="10" fill="hold" nodeType="after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randombar(horizontal)">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8" grpId="0" animBg="1"/>
      <p:bldP spid="12" grpId="0" animBg="1"/>
      <p:bldP spid="13"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458200" cy="609600"/>
          </a:xfrm>
        </p:spPr>
        <p:txBody>
          <a:bodyPr/>
          <a:lstStyle/>
          <a:p>
            <a:r>
              <a:rPr lang="fa-IR" sz="4000" dirty="0"/>
              <a:t>انواع داده ای در </a:t>
            </a:r>
            <a:r>
              <a:rPr lang="en-US" sz="4000" dirty="0"/>
              <a:t>SQL2</a:t>
            </a:r>
          </a:p>
        </p:txBody>
      </p:sp>
      <p:sp>
        <p:nvSpPr>
          <p:cNvPr id="3" name="Content Placeholder 2"/>
          <p:cNvSpPr>
            <a:spLocks noGrp="1"/>
          </p:cNvSpPr>
          <p:nvPr>
            <p:ph idx="1"/>
          </p:nvPr>
        </p:nvSpPr>
        <p:spPr>
          <a:xfrm>
            <a:off x="381000" y="1371600"/>
            <a:ext cx="8382000" cy="4724400"/>
          </a:xfrm>
        </p:spPr>
        <p:txBody>
          <a:bodyPr>
            <a:noAutofit/>
          </a:bodyPr>
          <a:lstStyle/>
          <a:p>
            <a:pPr marL="457200" indent="-457200">
              <a:buFont typeface="+mj-lt"/>
              <a:buAutoNum type="arabicPeriod"/>
            </a:pPr>
            <a:r>
              <a:rPr lang="fa-IR" sz="2000" dirty="0" smtClean="0"/>
              <a:t>تعدادی </a:t>
            </a:r>
            <a:r>
              <a:rPr lang="fa-IR" sz="2000" dirty="0"/>
              <a:t>از انواع متغیرها در </a:t>
            </a:r>
            <a:r>
              <a:rPr lang="en-US" sz="2000" dirty="0"/>
              <a:t>SQL2</a:t>
            </a:r>
            <a:r>
              <a:rPr lang="fa-IR" sz="2000" dirty="0"/>
              <a:t> عبارتنداز:</a:t>
            </a:r>
            <a:endParaRPr lang="en-US" sz="2000" dirty="0"/>
          </a:p>
          <a:p>
            <a:pPr marL="457200" indent="-457200">
              <a:buFont typeface="+mj-lt"/>
              <a:buAutoNum type="arabicPeriod"/>
            </a:pPr>
            <a:r>
              <a:rPr lang="en-US" sz="2000" dirty="0"/>
              <a:t>INTEGER</a:t>
            </a:r>
            <a:r>
              <a:rPr lang="fa-IR" sz="2000" dirty="0"/>
              <a:t> : عدد صحیح</a:t>
            </a:r>
            <a:endParaRPr lang="en-US" sz="2000" dirty="0"/>
          </a:p>
          <a:p>
            <a:pPr marL="457200" indent="-457200">
              <a:buFont typeface="+mj-lt"/>
              <a:buAutoNum type="arabicPeriod"/>
            </a:pPr>
            <a:r>
              <a:rPr lang="en-US" sz="2000" dirty="0"/>
              <a:t>SMALLINT</a:t>
            </a:r>
            <a:r>
              <a:rPr lang="fa-IR" sz="2000" dirty="0"/>
              <a:t> : عدد صحیح</a:t>
            </a:r>
            <a:endParaRPr lang="en-US" sz="2000" dirty="0"/>
          </a:p>
          <a:p>
            <a:pPr marL="457200" indent="-457200">
              <a:buFont typeface="+mj-lt"/>
              <a:buAutoNum type="arabicPeriod"/>
            </a:pPr>
            <a:r>
              <a:rPr lang="en-US" sz="2000" dirty="0"/>
              <a:t>DECIMAL(</a:t>
            </a:r>
            <a:r>
              <a:rPr lang="en-US" sz="2000" dirty="0" err="1"/>
              <a:t>p,q</a:t>
            </a:r>
            <a:r>
              <a:rPr lang="en-US" sz="2000" dirty="0"/>
              <a:t>)</a:t>
            </a:r>
            <a:r>
              <a:rPr lang="fa-IR" sz="2000" dirty="0"/>
              <a:t> : عدد ده دهی دارای </a:t>
            </a:r>
            <a:r>
              <a:rPr lang="en-US" sz="2000" dirty="0"/>
              <a:t>p</a:t>
            </a:r>
            <a:r>
              <a:rPr lang="fa-IR" sz="2000" dirty="0"/>
              <a:t> رقم و </a:t>
            </a:r>
            <a:r>
              <a:rPr lang="en-US" sz="2000" dirty="0"/>
              <a:t>q</a:t>
            </a:r>
            <a:r>
              <a:rPr lang="fa-IR" sz="2000" dirty="0"/>
              <a:t> رقم اعشاری در سمت راست</a:t>
            </a:r>
            <a:endParaRPr lang="en-US" sz="2000" dirty="0"/>
          </a:p>
          <a:p>
            <a:pPr marL="457200" indent="-457200">
              <a:buFont typeface="+mj-lt"/>
              <a:buAutoNum type="arabicPeriod"/>
            </a:pPr>
            <a:r>
              <a:rPr lang="en-US" sz="2000" dirty="0"/>
              <a:t>FLOAT</a:t>
            </a:r>
            <a:r>
              <a:rPr lang="fa-IR" sz="2000" dirty="0"/>
              <a:t> : برای اعداد اعشاری با نقطه شناور.</a:t>
            </a:r>
            <a:endParaRPr lang="en-US" sz="2000" dirty="0"/>
          </a:p>
          <a:p>
            <a:pPr marL="457200" indent="-457200">
              <a:buFont typeface="+mj-lt"/>
              <a:buAutoNum type="arabicPeriod"/>
            </a:pPr>
            <a:r>
              <a:rPr lang="en-US" sz="2000" dirty="0"/>
              <a:t>NUMERIC(</a:t>
            </a:r>
            <a:r>
              <a:rPr lang="en-US" sz="2000" dirty="0" err="1"/>
              <a:t>p,q</a:t>
            </a:r>
            <a:r>
              <a:rPr lang="en-US" sz="2000" dirty="0"/>
              <a:t>)</a:t>
            </a:r>
            <a:r>
              <a:rPr lang="fa-IR" sz="2000" dirty="0"/>
              <a:t> : عدد حقیقی</a:t>
            </a:r>
            <a:endParaRPr lang="en-US" sz="2000" dirty="0"/>
          </a:p>
          <a:p>
            <a:pPr marL="457200" indent="-457200">
              <a:buFont typeface="+mj-lt"/>
              <a:buAutoNum type="arabicPeriod"/>
            </a:pPr>
            <a:r>
              <a:rPr lang="en-US" sz="2000" dirty="0"/>
              <a:t>CHARACTER(n)</a:t>
            </a:r>
            <a:r>
              <a:rPr lang="fa-IR" sz="2000" dirty="0"/>
              <a:t> یا </a:t>
            </a:r>
            <a:r>
              <a:rPr lang="en-US" sz="2000" dirty="0"/>
              <a:t>CHAR(n)</a:t>
            </a:r>
            <a:r>
              <a:rPr lang="fa-IR" sz="2000" dirty="0"/>
              <a:t> : رشته ای کاراکتری به طول </a:t>
            </a:r>
            <a:r>
              <a:rPr lang="en-US" sz="2000" dirty="0"/>
              <a:t>n (1≤n≤254)</a:t>
            </a:r>
          </a:p>
          <a:p>
            <a:pPr marL="457200" indent="-457200">
              <a:buFont typeface="+mj-lt"/>
              <a:buAutoNum type="arabicPeriod"/>
            </a:pPr>
            <a:r>
              <a:rPr lang="en-US" sz="2000" dirty="0"/>
              <a:t>VARCHAR(n)</a:t>
            </a:r>
            <a:r>
              <a:rPr lang="fa-IR" sz="2000" dirty="0"/>
              <a:t> : رشته ای کاراکتری به طول متغیر حداکثر </a:t>
            </a:r>
            <a:r>
              <a:rPr lang="en-US" sz="2000" dirty="0"/>
              <a:t>n (1≤n≤32767)</a:t>
            </a:r>
          </a:p>
          <a:p>
            <a:pPr marL="457200" indent="-457200">
              <a:buFont typeface="+mj-lt"/>
              <a:buAutoNum type="arabicPeriod"/>
            </a:pPr>
            <a:r>
              <a:rPr lang="en-US" sz="2000" dirty="0"/>
              <a:t>DATE</a:t>
            </a:r>
            <a:r>
              <a:rPr lang="fa-IR" sz="2000" dirty="0"/>
              <a:t> : تاریخ با نمایش هشت رقم ده دهی بدون علامت </a:t>
            </a:r>
            <a:r>
              <a:rPr lang="en-US" sz="2000" dirty="0"/>
              <a:t>(</a:t>
            </a:r>
            <a:r>
              <a:rPr lang="en-US" sz="2000" dirty="0" err="1"/>
              <a:t>yyyymmdd</a:t>
            </a:r>
            <a:r>
              <a:rPr lang="en-US" sz="2000" dirty="0"/>
              <a:t>)</a:t>
            </a:r>
          </a:p>
          <a:p>
            <a:pPr marL="457200" indent="-457200">
              <a:buFont typeface="+mj-lt"/>
              <a:buAutoNum type="arabicPeriod"/>
            </a:pPr>
            <a:r>
              <a:rPr lang="en-US" sz="2000" dirty="0"/>
              <a:t>TIME</a:t>
            </a:r>
            <a:r>
              <a:rPr lang="fa-IR" sz="2000" dirty="0"/>
              <a:t> : زمان با نمایش شش رقم ده دهی بدون علامت </a:t>
            </a:r>
            <a:r>
              <a:rPr lang="en-US" sz="2000" dirty="0"/>
              <a:t>(</a:t>
            </a:r>
            <a:r>
              <a:rPr lang="en-US" sz="2000" dirty="0" err="1"/>
              <a:t>hhmmss</a:t>
            </a:r>
            <a:r>
              <a:rPr lang="en-US" sz="2000" dirty="0"/>
              <a:t>)</a:t>
            </a:r>
          </a:p>
          <a:p>
            <a:pPr marL="457200" indent="-457200">
              <a:buFont typeface="+mj-lt"/>
              <a:buAutoNum type="arabicPeriod"/>
            </a:pPr>
            <a:r>
              <a:rPr lang="en-US" sz="2000" dirty="0"/>
              <a:t>TIMESTAMP</a:t>
            </a:r>
            <a:r>
              <a:rPr lang="fa-IR" sz="2000" dirty="0"/>
              <a:t> : ترکیبی از تاریخ و زمان با دقت میکروثانیه با نمایش 20 رقم ده دهی بدون علامت </a:t>
            </a:r>
            <a:r>
              <a:rPr lang="en-US" sz="2000" dirty="0"/>
              <a:t>(</a:t>
            </a:r>
            <a:r>
              <a:rPr lang="en-US" sz="2000" dirty="0" err="1"/>
              <a:t>yyyymmddhhmmssnnnnnn</a:t>
            </a:r>
            <a:r>
              <a:rPr lang="en-US" sz="2000" dirty="0"/>
              <a:t>)</a:t>
            </a:r>
          </a:p>
          <a:p>
            <a:pPr marL="457200" indent="-457200">
              <a:buFont typeface="+mj-lt"/>
              <a:buAutoNum type="arabicPeriod"/>
            </a:pPr>
            <a:r>
              <a:rPr lang="en-US" sz="2000" dirty="0"/>
              <a:t>BIT(n)</a:t>
            </a:r>
            <a:r>
              <a:rPr lang="fa-IR" sz="2000" dirty="0"/>
              <a:t> : اعداد مبنای 2</a:t>
            </a:r>
            <a:endParaRPr lang="en-US" sz="2000" dirty="0"/>
          </a:p>
          <a:p>
            <a:pPr marL="457200" indent="-457200">
              <a:buFont typeface="+mj-lt"/>
              <a:buAutoNum type="arabicPeriod"/>
            </a:pPr>
            <a:r>
              <a:rPr lang="en-US" sz="2000" dirty="0"/>
              <a:t>LOGICAL</a:t>
            </a:r>
            <a:r>
              <a:rPr lang="fa-IR" sz="2000" dirty="0"/>
              <a:t> : برای داده های </a:t>
            </a:r>
            <a:r>
              <a:rPr lang="fa-IR" sz="2000" dirty="0" smtClean="0"/>
              <a:t>منطقی</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34545805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0"/>
            <a:ext cx="7543800" cy="5562600"/>
          </a:xfrm>
        </p:spPr>
        <p:txBody>
          <a:bodyPr/>
          <a:lstStyle/>
          <a:p>
            <a:pPr marL="0" indent="0">
              <a:buNone/>
            </a:pPr>
            <a:r>
              <a:rPr lang="fa-IR" b="1" u="sng" dirty="0"/>
              <a:t>مثال 46: </a:t>
            </a:r>
            <a:endParaRPr lang="fa-IR" b="1" u="sng" dirty="0" smtClean="0"/>
          </a:p>
          <a:p>
            <a:pPr marL="0" indent="0">
              <a:buNone/>
            </a:pPr>
            <a:r>
              <a:rPr lang="fa-IR" b="1" dirty="0" smtClean="0">
                <a:solidFill>
                  <a:schemeClr val="accent1">
                    <a:lumMod val="50000"/>
                  </a:schemeClr>
                </a:solidFill>
              </a:rPr>
              <a:t>نام </a:t>
            </a:r>
            <a:r>
              <a:rPr lang="fa-IR" b="1" dirty="0">
                <a:solidFill>
                  <a:schemeClr val="accent1">
                    <a:lumMod val="50000"/>
                  </a:schemeClr>
                </a:solidFill>
              </a:rPr>
              <a:t>تهیه کنندگانی را بدهید که وضعیت </a:t>
            </a:r>
            <a:r>
              <a:rPr lang="fa-IR" b="1" dirty="0" smtClean="0">
                <a:solidFill>
                  <a:schemeClr val="accent1">
                    <a:lumMod val="50000"/>
                  </a:schemeClr>
                </a:solidFill>
              </a:rPr>
              <a:t>آن ها </a:t>
            </a:r>
            <a:r>
              <a:rPr lang="fa-IR" b="1" dirty="0">
                <a:solidFill>
                  <a:schemeClr val="accent1">
                    <a:lumMod val="50000"/>
                  </a:schemeClr>
                </a:solidFill>
              </a:rPr>
              <a:t>از </a:t>
            </a:r>
            <a:r>
              <a:rPr lang="fa-IR" b="1" u="sng" dirty="0">
                <a:solidFill>
                  <a:schemeClr val="accent1">
                    <a:lumMod val="50000"/>
                  </a:schemeClr>
                </a:solidFill>
              </a:rPr>
              <a:t>همه</a:t>
            </a:r>
            <a:r>
              <a:rPr lang="fa-IR" b="1" dirty="0">
                <a:solidFill>
                  <a:schemeClr val="accent1">
                    <a:lumMod val="50000"/>
                  </a:schemeClr>
                </a:solidFill>
              </a:rPr>
              <a:t> ساکنان شهر </a:t>
            </a:r>
            <a:r>
              <a:rPr lang="en-US" b="1" dirty="0">
                <a:solidFill>
                  <a:schemeClr val="accent1">
                    <a:lumMod val="50000"/>
                  </a:schemeClr>
                </a:solidFill>
              </a:rPr>
              <a:t>C2</a:t>
            </a:r>
            <a:r>
              <a:rPr lang="fa-IR" b="1" dirty="0">
                <a:solidFill>
                  <a:schemeClr val="accent1">
                    <a:lumMod val="50000"/>
                  </a:schemeClr>
                </a:solidFill>
              </a:rPr>
              <a:t> بیشتر باشد.</a:t>
            </a:r>
            <a:endParaRPr lang="en-US" b="1" dirty="0">
              <a:solidFill>
                <a:schemeClr val="accent1">
                  <a:lumMod val="50000"/>
                </a:schemeClr>
              </a:solidFill>
            </a:endParaRPr>
          </a:p>
          <a:p>
            <a:pPr marL="0" indent="0" algn="l" rtl="0">
              <a:buNone/>
            </a:pPr>
            <a:r>
              <a:rPr lang="en-US" sz="2000" dirty="0"/>
              <a:t>Select   </a:t>
            </a:r>
            <a:r>
              <a:rPr lang="en-US" sz="2000" dirty="0" err="1"/>
              <a:t>Sname</a:t>
            </a:r>
            <a:r>
              <a:rPr lang="en-US" sz="2000" dirty="0"/>
              <a:t>   from   S</a:t>
            </a:r>
          </a:p>
          <a:p>
            <a:pPr marL="0" indent="0" algn="l" rtl="0">
              <a:buNone/>
            </a:pPr>
            <a:r>
              <a:rPr lang="en-US" sz="2000" dirty="0"/>
              <a:t>Where </a:t>
            </a:r>
            <a:endParaRPr lang="en-US" sz="2000" dirty="0" smtClean="0"/>
          </a:p>
          <a:p>
            <a:pPr marL="0" indent="0" algn="l" rtl="0">
              <a:buNone/>
            </a:pPr>
            <a:r>
              <a:rPr lang="en-US" sz="2000" dirty="0" smtClean="0"/>
              <a:t> </a:t>
            </a:r>
            <a:r>
              <a:rPr lang="en-US" sz="2000" dirty="0"/>
              <a:t>status &gt; </a:t>
            </a:r>
            <a:r>
              <a:rPr lang="en-US" dirty="0"/>
              <a:t>All</a:t>
            </a:r>
            <a:r>
              <a:rPr lang="en-US" sz="2000" dirty="0"/>
              <a:t> (Select  status  from  S  where  city = ‘C2</a:t>
            </a:r>
            <a:r>
              <a:rPr lang="en-US" sz="2000" dirty="0" smtClean="0"/>
              <a:t>’)</a:t>
            </a:r>
            <a:endParaRPr lang="fa-IR" sz="2000" dirty="0" smtClean="0"/>
          </a:p>
          <a:p>
            <a:pPr marL="0" indent="0" algn="l" rtl="0">
              <a:buNone/>
            </a:pPr>
            <a:endParaRPr lang="en-US" sz="2000" dirty="0"/>
          </a:p>
          <a:p>
            <a:pPr marL="0" indent="0">
              <a:buNone/>
            </a:pPr>
            <a:r>
              <a:rPr lang="fa-IR" dirty="0"/>
              <a:t>این دستور برای جداول داده شده در آخر این فصل خروجی ندارد.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70</a:t>
            </a:fld>
            <a:endParaRPr lang="en-US"/>
          </a:p>
        </p:txBody>
      </p:sp>
    </p:spTree>
    <p:extLst>
      <p:ext uri="{BB962C8B-B14F-4D97-AF65-F5344CB8AC3E}">
        <p14:creationId xmlns:p14="http://schemas.microsoft.com/office/powerpoint/2010/main" val="20835331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پرس و جو با قید </a:t>
            </a:r>
            <a:r>
              <a:rPr lang="fa-IR" dirty="0" smtClean="0"/>
              <a:t>« همه»</a:t>
            </a:r>
            <a:endParaRPr lang="en-US" dirty="0"/>
          </a:p>
        </p:txBody>
      </p:sp>
      <p:sp>
        <p:nvSpPr>
          <p:cNvPr id="3" name="Content Placeholder 2"/>
          <p:cNvSpPr>
            <a:spLocks noGrp="1"/>
          </p:cNvSpPr>
          <p:nvPr>
            <p:ph idx="1"/>
          </p:nvPr>
        </p:nvSpPr>
        <p:spPr/>
        <p:txBody>
          <a:bodyPr>
            <a:normAutofit/>
          </a:bodyPr>
          <a:lstStyle/>
          <a:p>
            <a:r>
              <a:rPr lang="fa-IR" dirty="0" smtClean="0"/>
              <a:t>معادل </a:t>
            </a:r>
            <a:r>
              <a:rPr lang="fa-IR" dirty="0"/>
              <a:t>عملگر ÷ جبر رابطه ای در </a:t>
            </a:r>
            <a:r>
              <a:rPr lang="en-US" dirty="0"/>
              <a:t>SQL</a:t>
            </a:r>
            <a:r>
              <a:rPr lang="fa-IR" dirty="0"/>
              <a:t> وجود ندارد. </a:t>
            </a:r>
            <a:endParaRPr lang="fa-IR" dirty="0" smtClean="0"/>
          </a:p>
          <a:p>
            <a:r>
              <a:rPr lang="fa-IR" dirty="0" smtClean="0"/>
              <a:t>به </a:t>
            </a:r>
            <a:r>
              <a:rPr lang="fa-IR" dirty="0"/>
              <a:t>چند روش می توان تقسیم را در </a:t>
            </a:r>
            <a:r>
              <a:rPr lang="en-US" dirty="0"/>
              <a:t>SQL</a:t>
            </a:r>
            <a:r>
              <a:rPr lang="fa-IR" dirty="0"/>
              <a:t> معادل سازی کرد. </a:t>
            </a:r>
            <a:endParaRPr lang="fa-IR" dirty="0" smtClean="0"/>
          </a:p>
          <a:p>
            <a:r>
              <a:rPr lang="fa-IR" dirty="0" smtClean="0"/>
              <a:t>ساده </a:t>
            </a:r>
            <a:r>
              <a:rPr lang="fa-IR" dirty="0"/>
              <a:t>ترین این </a:t>
            </a:r>
            <a:r>
              <a:rPr lang="fa-IR" dirty="0" smtClean="0"/>
              <a:t>روش ها </a:t>
            </a:r>
            <a:r>
              <a:rPr lang="fa-IR" dirty="0"/>
              <a:t>استفاده از تابع </a:t>
            </a:r>
            <a:r>
              <a:rPr lang="en-US" dirty="0"/>
              <a:t>Count</a:t>
            </a:r>
            <a:r>
              <a:rPr lang="fa-IR" dirty="0"/>
              <a:t> است. </a:t>
            </a:r>
            <a:endParaRPr lang="fa-IR" dirty="0" smtClean="0"/>
          </a:p>
          <a:p>
            <a:r>
              <a:rPr lang="fa-IR" dirty="0" smtClean="0"/>
              <a:t>در </a:t>
            </a:r>
            <a:r>
              <a:rPr lang="fa-IR" dirty="0"/>
              <a:t>واقع </a:t>
            </a:r>
            <a:r>
              <a:rPr lang="fa-IR" dirty="0" smtClean="0"/>
              <a:t>حالت ها </a:t>
            </a:r>
            <a:r>
              <a:rPr lang="fa-IR" dirty="0"/>
              <a:t>را می شماریم تا ببینیم </a:t>
            </a:r>
            <a:r>
              <a:rPr lang="fa-IR" dirty="0" smtClean="0"/>
              <a:t>«همه» آن ها </a:t>
            </a:r>
            <a:r>
              <a:rPr lang="fa-IR" dirty="0"/>
              <a:t>رخ داده اند یا </a:t>
            </a:r>
            <a:r>
              <a:rPr lang="fa-IR" dirty="0" smtClean="0"/>
              <a:t>خیر؟</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71</a:t>
            </a:fld>
            <a:endParaRPr lang="en-US"/>
          </a:p>
        </p:txBody>
      </p:sp>
    </p:spTree>
    <p:extLst>
      <p:ext uri="{BB962C8B-B14F-4D97-AF65-F5344CB8AC3E}">
        <p14:creationId xmlns:p14="http://schemas.microsoft.com/office/powerpoint/2010/main" val="175844622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پرس و جو با قید « همه»</a:t>
            </a:r>
            <a:endParaRPr lang="en-US" dirty="0"/>
          </a:p>
        </p:txBody>
      </p:sp>
      <p:sp>
        <p:nvSpPr>
          <p:cNvPr id="3" name="Content Placeholder 2"/>
          <p:cNvSpPr>
            <a:spLocks noGrp="1"/>
          </p:cNvSpPr>
          <p:nvPr>
            <p:ph idx="1"/>
          </p:nvPr>
        </p:nvSpPr>
        <p:spPr>
          <a:xfrm>
            <a:off x="152400" y="1676400"/>
            <a:ext cx="8610600" cy="4419600"/>
          </a:xfrm>
        </p:spPr>
        <p:txBody>
          <a:bodyPr/>
          <a:lstStyle/>
          <a:p>
            <a:pPr marL="0" indent="0">
              <a:buNone/>
            </a:pPr>
            <a:r>
              <a:rPr lang="fa-IR" b="1" u="sng" dirty="0"/>
              <a:t>مثال 47: </a:t>
            </a:r>
            <a:endParaRPr lang="fa-IR" b="1" u="sng" dirty="0" smtClean="0"/>
          </a:p>
          <a:p>
            <a:pPr marL="0" indent="0">
              <a:buNone/>
            </a:pPr>
            <a:r>
              <a:rPr lang="fa-IR" b="1" dirty="0" smtClean="0">
                <a:solidFill>
                  <a:schemeClr val="accent1">
                    <a:lumMod val="50000"/>
                  </a:schemeClr>
                </a:solidFill>
              </a:rPr>
              <a:t>شماره </a:t>
            </a:r>
            <a:r>
              <a:rPr lang="fa-IR" b="1" dirty="0">
                <a:solidFill>
                  <a:schemeClr val="accent1">
                    <a:lumMod val="50000"/>
                  </a:schemeClr>
                </a:solidFill>
              </a:rPr>
              <a:t>تهیه کنندگانی که همه قطعات را تولید کرده اند بدهید. ( جواب </a:t>
            </a:r>
            <a:r>
              <a:rPr lang="en-US" b="1" dirty="0">
                <a:solidFill>
                  <a:schemeClr val="accent1">
                    <a:lumMod val="50000"/>
                  </a:schemeClr>
                </a:solidFill>
              </a:rPr>
              <a:t>S1</a:t>
            </a:r>
            <a:r>
              <a:rPr lang="fa-IR" b="1" dirty="0">
                <a:solidFill>
                  <a:schemeClr val="accent1">
                    <a:lumMod val="50000"/>
                  </a:schemeClr>
                </a:solidFill>
              </a:rPr>
              <a:t> است)</a:t>
            </a:r>
            <a:endParaRPr lang="en-US" b="1" dirty="0">
              <a:solidFill>
                <a:schemeClr val="accent1">
                  <a:lumMod val="50000"/>
                </a:schemeClr>
              </a:solidFill>
            </a:endParaRPr>
          </a:p>
          <a:p>
            <a:pPr marL="0" indent="0">
              <a:buNone/>
            </a:pPr>
            <a:r>
              <a:rPr lang="fa-IR" dirty="0"/>
              <a:t>اطلاعات مربوط به همه قطعات در جدول </a:t>
            </a:r>
            <a:r>
              <a:rPr lang="en-US" dirty="0"/>
              <a:t>P</a:t>
            </a:r>
            <a:r>
              <a:rPr lang="fa-IR" dirty="0"/>
              <a:t> وجود دارد. پس برای هر تهیه کننده ( در جدول </a:t>
            </a:r>
            <a:r>
              <a:rPr lang="en-US" dirty="0"/>
              <a:t>SP</a:t>
            </a:r>
            <a:r>
              <a:rPr lang="fa-IR" dirty="0"/>
              <a:t>) تعداد قطعات تولیدی آن را می شماریم و با تعداد قطعات موجود در جدول </a:t>
            </a:r>
            <a:r>
              <a:rPr lang="en-US" dirty="0"/>
              <a:t>P</a:t>
            </a:r>
            <a:r>
              <a:rPr lang="fa-IR" dirty="0"/>
              <a:t> مقایسه می کنیم.</a:t>
            </a:r>
            <a:endParaRPr lang="en-US" dirty="0"/>
          </a:p>
          <a:p>
            <a:pPr marL="0" indent="0" algn="l" rtl="0">
              <a:buNone/>
            </a:pPr>
            <a:r>
              <a:rPr lang="en-US" dirty="0"/>
              <a:t>Select   S#   from   SP</a:t>
            </a:r>
          </a:p>
          <a:p>
            <a:pPr marL="0" indent="0" algn="l" rtl="0">
              <a:buNone/>
            </a:pPr>
            <a:r>
              <a:rPr lang="en-US" dirty="0"/>
              <a:t>Group by    S#</a:t>
            </a:r>
          </a:p>
          <a:p>
            <a:pPr marL="0" indent="0" algn="l" rtl="0">
              <a:buNone/>
            </a:pPr>
            <a:r>
              <a:rPr lang="en-US" dirty="0"/>
              <a:t>Having   Count   (P#) = (select   Count (P#)   from   P</a:t>
            </a:r>
            <a:r>
              <a:rPr lang="en-US"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72</a:t>
            </a:fld>
            <a:endParaRPr lang="en-US"/>
          </a:p>
        </p:txBody>
      </p:sp>
    </p:spTree>
    <p:extLst>
      <p:ext uri="{BB962C8B-B14F-4D97-AF65-F5344CB8AC3E}">
        <p14:creationId xmlns:p14="http://schemas.microsoft.com/office/powerpoint/2010/main" val="4121545475"/>
      </p:ext>
    </p:extLst>
  </p:cSld>
  <p:clrMapOvr>
    <a:masterClrMapping/>
  </p:clrMapOvr>
  <p:transition spd="slow">
    <p:pull/>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 </a:t>
            </a:r>
            <a:r>
              <a:rPr lang="en-US" dirty="0" smtClean="0"/>
              <a:t>Insert</a:t>
            </a:r>
            <a:endParaRPr lang="en-US" dirty="0"/>
          </a:p>
        </p:txBody>
      </p:sp>
      <p:sp>
        <p:nvSpPr>
          <p:cNvPr id="3" name="Content Placeholder 2"/>
          <p:cNvSpPr>
            <a:spLocks noGrp="1"/>
          </p:cNvSpPr>
          <p:nvPr>
            <p:ph idx="1"/>
          </p:nvPr>
        </p:nvSpPr>
        <p:spPr>
          <a:xfrm>
            <a:off x="457200" y="1676400"/>
            <a:ext cx="7848600" cy="4419600"/>
          </a:xfrm>
        </p:spPr>
        <p:txBody>
          <a:bodyPr/>
          <a:lstStyle/>
          <a:p>
            <a:pPr marL="0" indent="0">
              <a:buNone/>
            </a:pPr>
            <a:r>
              <a:rPr lang="fa-IR" dirty="0" smtClean="0"/>
              <a:t>این </a:t>
            </a:r>
            <a:r>
              <a:rPr lang="fa-IR" dirty="0"/>
              <a:t>دستور دو فرم کلی زیر را دارد:</a:t>
            </a:r>
            <a:endParaRPr lang="en-US" dirty="0"/>
          </a:p>
          <a:p>
            <a:pPr marL="0" indent="0">
              <a:buNone/>
            </a:pPr>
            <a:r>
              <a:rPr lang="fa-IR" b="1" u="sng" dirty="0"/>
              <a:t>فرم اول :</a:t>
            </a:r>
            <a:endParaRPr lang="en-US" b="1" u="sng" dirty="0"/>
          </a:p>
          <a:p>
            <a:pPr marL="0" indent="0" algn="l" rtl="0">
              <a:buNone/>
            </a:pPr>
            <a:r>
              <a:rPr lang="en-US" dirty="0"/>
              <a:t>Insert</a:t>
            </a:r>
          </a:p>
          <a:p>
            <a:pPr marL="0" indent="0" algn="l" rtl="0">
              <a:buNone/>
            </a:pPr>
            <a:r>
              <a:rPr lang="en-US" dirty="0"/>
              <a:t>Into    &lt;</a:t>
            </a:r>
            <a:r>
              <a:rPr lang="fa-IR" dirty="0"/>
              <a:t>نام جدول</a:t>
            </a:r>
            <a:r>
              <a:rPr lang="en-US" dirty="0"/>
              <a:t>&gt; [ (</a:t>
            </a:r>
            <a:r>
              <a:rPr lang="fa-IR" dirty="0"/>
              <a:t>فیلد1</a:t>
            </a:r>
            <a:r>
              <a:rPr lang="en-US" dirty="0"/>
              <a:t> [ , </a:t>
            </a:r>
            <a:r>
              <a:rPr lang="fa-IR" dirty="0"/>
              <a:t>فیلد2</a:t>
            </a:r>
            <a:r>
              <a:rPr lang="en-US" dirty="0"/>
              <a:t>]…) ]</a:t>
            </a:r>
          </a:p>
          <a:p>
            <a:pPr marL="0" indent="0" algn="l" rtl="0">
              <a:buNone/>
            </a:pPr>
            <a:r>
              <a:rPr lang="en-US" dirty="0"/>
              <a:t>Values  ( </a:t>
            </a:r>
            <a:r>
              <a:rPr lang="fa-IR" dirty="0"/>
              <a:t>ثابت 1</a:t>
            </a:r>
            <a:r>
              <a:rPr lang="en-US" dirty="0"/>
              <a:t> [ , </a:t>
            </a:r>
            <a:r>
              <a:rPr lang="fa-IR" dirty="0"/>
              <a:t>ثابت 2</a:t>
            </a:r>
            <a:r>
              <a:rPr lang="en-US" dirty="0"/>
              <a:t>  ]… ) </a:t>
            </a:r>
            <a:endParaRPr lang="fa-IR" dirty="0" smtClean="0"/>
          </a:p>
          <a:p>
            <a:pPr marL="0" indent="0" algn="l" rtl="0">
              <a:buNone/>
            </a:pPr>
            <a:endParaRPr lang="en-US" dirty="0"/>
          </a:p>
          <a:p>
            <a:pPr marL="0" indent="0" algn="just">
              <a:buNone/>
            </a:pPr>
            <a:r>
              <a:rPr lang="fa-IR" dirty="0"/>
              <a:t>در فرم اول یک سطر با مقادیر مشخص برای فیلدها، در یک جدول درج می شود. ثابت </a:t>
            </a:r>
            <a:r>
              <a:rPr lang="en-US" dirty="0"/>
              <a:t>i</a:t>
            </a:r>
            <a:r>
              <a:rPr lang="fa-IR" dirty="0"/>
              <a:t> ام در لیست ثابت ها متناظر با فیلد </a:t>
            </a:r>
            <a:r>
              <a:rPr lang="en-US" dirty="0"/>
              <a:t>i</a:t>
            </a:r>
            <a:r>
              <a:rPr lang="fa-IR" dirty="0"/>
              <a:t> ام در لیست فیلدها می باشد.</a:t>
            </a:r>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73</a:t>
            </a:fld>
            <a:endParaRPr lang="en-US"/>
          </a:p>
        </p:txBody>
      </p:sp>
    </p:spTree>
    <p:extLst>
      <p:ext uri="{BB962C8B-B14F-4D97-AF65-F5344CB8AC3E}">
        <p14:creationId xmlns:p14="http://schemas.microsoft.com/office/powerpoint/2010/main" val="32521069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 </a:t>
            </a:r>
            <a:r>
              <a:rPr lang="en-US" dirty="0" smtClean="0"/>
              <a:t>Insert</a:t>
            </a:r>
            <a:endParaRPr lang="en-US" dirty="0"/>
          </a:p>
        </p:txBody>
      </p:sp>
      <p:sp>
        <p:nvSpPr>
          <p:cNvPr id="3" name="Content Placeholder 2"/>
          <p:cNvSpPr>
            <a:spLocks noGrp="1"/>
          </p:cNvSpPr>
          <p:nvPr>
            <p:ph idx="1"/>
          </p:nvPr>
        </p:nvSpPr>
        <p:spPr/>
        <p:txBody>
          <a:bodyPr/>
          <a:lstStyle/>
          <a:p>
            <a:pPr marL="0" indent="0">
              <a:buNone/>
            </a:pPr>
            <a:r>
              <a:rPr lang="fa-IR" b="1" u="sng" dirty="0" smtClean="0"/>
              <a:t>فرم </a:t>
            </a:r>
            <a:r>
              <a:rPr lang="fa-IR" b="1" u="sng" dirty="0"/>
              <a:t>دوم:</a:t>
            </a:r>
            <a:endParaRPr lang="en-US" b="1" u="sng" dirty="0"/>
          </a:p>
          <a:p>
            <a:pPr marL="0" indent="0" algn="l" rtl="0">
              <a:buNone/>
            </a:pPr>
            <a:r>
              <a:rPr lang="en-US" dirty="0"/>
              <a:t>Insert</a:t>
            </a:r>
          </a:p>
          <a:p>
            <a:pPr marL="0" indent="0" algn="l" rtl="0">
              <a:buNone/>
            </a:pPr>
            <a:r>
              <a:rPr lang="en-US" dirty="0"/>
              <a:t>Into    &lt;</a:t>
            </a:r>
            <a:r>
              <a:rPr lang="fa-IR" dirty="0"/>
              <a:t>نام جدول</a:t>
            </a:r>
            <a:r>
              <a:rPr lang="en-US" dirty="0"/>
              <a:t>&gt; [ (</a:t>
            </a:r>
            <a:r>
              <a:rPr lang="fa-IR" dirty="0"/>
              <a:t>فیلد1</a:t>
            </a:r>
            <a:r>
              <a:rPr lang="en-US" dirty="0"/>
              <a:t> [ , </a:t>
            </a:r>
            <a:r>
              <a:rPr lang="fa-IR" dirty="0"/>
              <a:t>فیلد2</a:t>
            </a:r>
            <a:r>
              <a:rPr lang="en-US" dirty="0"/>
              <a:t>]…) ]</a:t>
            </a:r>
          </a:p>
          <a:p>
            <a:pPr marL="0" indent="0" algn="l" rtl="0">
              <a:buNone/>
            </a:pPr>
            <a:r>
              <a:rPr lang="en-US" dirty="0"/>
              <a:t>&lt;</a:t>
            </a:r>
            <a:r>
              <a:rPr lang="fa-IR" dirty="0"/>
              <a:t>جستجو</a:t>
            </a:r>
            <a:r>
              <a:rPr lang="en-US" dirty="0"/>
              <a:t>&gt;</a:t>
            </a:r>
          </a:p>
          <a:p>
            <a:pPr marL="0" indent="0">
              <a:buNone/>
            </a:pPr>
            <a:endParaRPr lang="fa-IR" dirty="0" smtClean="0"/>
          </a:p>
          <a:p>
            <a:pPr marL="0" indent="0">
              <a:buNone/>
            </a:pPr>
            <a:endParaRPr lang="fa-IR" dirty="0"/>
          </a:p>
          <a:p>
            <a:pPr marL="0" indent="0">
              <a:buNone/>
            </a:pPr>
            <a:r>
              <a:rPr lang="fa-IR" dirty="0"/>
              <a:t>در فرم دوم، پرس و جوئی فرعی ارزیابی می شود و جواب آن که معمولاً چندین سطر است در جدول درج می شود. در هر دو شکل ننوشتن لیست فیلدها به معنای این است که تمام فیلدهای جدول مورد نظر است.</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74</a:t>
            </a:fld>
            <a:endParaRPr lang="en-US"/>
          </a:p>
        </p:txBody>
      </p:sp>
    </p:spTree>
    <p:extLst>
      <p:ext uri="{BB962C8B-B14F-4D97-AF65-F5344CB8AC3E}">
        <p14:creationId xmlns:p14="http://schemas.microsoft.com/office/powerpoint/2010/main" val="2439914852"/>
      </p:ext>
    </p:extLst>
  </p:cSld>
  <p:clrMapOvr>
    <a:masterClrMapping/>
  </p:clrMapOvr>
  <p:transition spd="slow">
    <p:cove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0" y="457200"/>
            <a:ext cx="5029200" cy="3352800"/>
          </a:xfrm>
        </p:spPr>
        <p:txBody>
          <a:bodyPr>
            <a:normAutofit/>
          </a:bodyPr>
          <a:lstStyle/>
          <a:p>
            <a:pPr marL="0" indent="0">
              <a:buNone/>
            </a:pPr>
            <a:r>
              <a:rPr lang="fa-IR" b="1" u="sng" dirty="0"/>
              <a:t>مثال 48: </a:t>
            </a:r>
            <a:endParaRPr lang="fa-IR" b="1" u="sng" dirty="0" smtClean="0"/>
          </a:p>
          <a:p>
            <a:pPr marL="0" indent="0">
              <a:buNone/>
            </a:pPr>
            <a:r>
              <a:rPr lang="fa-IR" b="1" dirty="0" smtClean="0">
                <a:solidFill>
                  <a:schemeClr val="accent1">
                    <a:lumMod val="50000"/>
                  </a:schemeClr>
                </a:solidFill>
              </a:rPr>
              <a:t>قطعه </a:t>
            </a:r>
            <a:r>
              <a:rPr lang="en-US" b="1" dirty="0">
                <a:solidFill>
                  <a:schemeClr val="accent1">
                    <a:lumMod val="50000"/>
                  </a:schemeClr>
                </a:solidFill>
              </a:rPr>
              <a:t>P7</a:t>
            </a:r>
            <a:r>
              <a:rPr lang="fa-IR" b="1" dirty="0">
                <a:solidFill>
                  <a:schemeClr val="accent1">
                    <a:lumMod val="50000"/>
                  </a:schemeClr>
                </a:solidFill>
              </a:rPr>
              <a:t> (شهر </a:t>
            </a:r>
            <a:r>
              <a:rPr lang="en-US" b="1" dirty="0">
                <a:solidFill>
                  <a:schemeClr val="accent1">
                    <a:lumMod val="50000"/>
                  </a:schemeClr>
                </a:solidFill>
              </a:rPr>
              <a:t>C1</a:t>
            </a:r>
            <a:r>
              <a:rPr lang="fa-IR" b="1" dirty="0">
                <a:solidFill>
                  <a:schemeClr val="accent1">
                    <a:lumMod val="50000"/>
                  </a:schemeClr>
                </a:solidFill>
              </a:rPr>
              <a:t> ، وزن </a:t>
            </a:r>
            <a:r>
              <a:rPr lang="en-US" b="1" dirty="0">
                <a:solidFill>
                  <a:schemeClr val="accent1">
                    <a:lumMod val="50000"/>
                  </a:schemeClr>
                </a:solidFill>
              </a:rPr>
              <a:t>24</a:t>
            </a:r>
            <a:r>
              <a:rPr lang="fa-IR" b="1" dirty="0">
                <a:solidFill>
                  <a:schemeClr val="accent1">
                    <a:lumMod val="50000"/>
                  </a:schemeClr>
                </a:solidFill>
              </a:rPr>
              <a:t> ، اسم و رنگ در حال حاضر ناشناخته) را در جدول </a:t>
            </a:r>
            <a:r>
              <a:rPr lang="en-US" b="1" dirty="0">
                <a:solidFill>
                  <a:schemeClr val="accent1">
                    <a:lumMod val="50000"/>
                  </a:schemeClr>
                </a:solidFill>
              </a:rPr>
              <a:t>P</a:t>
            </a:r>
            <a:r>
              <a:rPr lang="fa-IR" b="1" dirty="0">
                <a:solidFill>
                  <a:schemeClr val="accent1">
                    <a:lumMod val="50000"/>
                  </a:schemeClr>
                </a:solidFill>
              </a:rPr>
              <a:t> درج کنید.</a:t>
            </a:r>
            <a:endParaRPr lang="en-US" b="1" dirty="0">
              <a:solidFill>
                <a:schemeClr val="accent1">
                  <a:lumMod val="50000"/>
                </a:schemeClr>
              </a:solidFill>
            </a:endParaRPr>
          </a:p>
          <a:p>
            <a:pPr marL="0" indent="0">
              <a:buNone/>
            </a:pPr>
            <a:r>
              <a:rPr lang="fa-IR" dirty="0"/>
              <a:t> </a:t>
            </a:r>
            <a:endParaRPr lang="en-US" dirty="0"/>
          </a:p>
          <a:p>
            <a:pPr marL="0" indent="0" algn="l">
              <a:buNone/>
            </a:pPr>
            <a:r>
              <a:rPr lang="en-US" dirty="0" smtClean="0"/>
              <a:t>Insert Into P (P#, City, weight)</a:t>
            </a:r>
          </a:p>
          <a:p>
            <a:pPr marL="0" indent="0" algn="l">
              <a:buNone/>
            </a:pPr>
            <a:r>
              <a:rPr lang="en-US" dirty="0" smtClean="0"/>
              <a:t>Values (‘P7’ , ‘C1’ , 24)</a:t>
            </a:r>
            <a:endParaRPr lang="fa-IR" dirty="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273538767"/>
              </p:ext>
            </p:extLst>
          </p:nvPr>
        </p:nvGraphicFramePr>
        <p:xfrm>
          <a:off x="0" y="0"/>
          <a:ext cx="3694476" cy="2595880"/>
        </p:xfrm>
        <a:graphic>
          <a:graphicData uri="http://schemas.openxmlformats.org/drawingml/2006/table">
            <a:tbl>
              <a:tblPr firstRow="1" bandRow="1">
                <a:tableStyleId>{5C22544A-7EE6-4342-B048-85BDC9FD1C3A}</a:tableStyleId>
              </a:tblPr>
              <a:tblGrid>
                <a:gridCol w="548640"/>
                <a:gridCol w="859836"/>
                <a:gridCol w="822960"/>
                <a:gridCol w="914400"/>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Pname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color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Bolt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Green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Cam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Rectangle 5"/>
          <p:cNvSpPr/>
          <p:nvPr/>
        </p:nvSpPr>
        <p:spPr>
          <a:xfrm>
            <a:off x="0" y="2590800"/>
            <a:ext cx="441146" cy="369332"/>
          </a:xfrm>
          <a:prstGeom prst="rect">
            <a:avLst/>
          </a:prstGeom>
        </p:spPr>
        <p:txBody>
          <a:bodyPr wrap="none">
            <a:spAutoFit/>
          </a:bodyPr>
          <a:lstStyle/>
          <a:p>
            <a:r>
              <a:rPr lang="en-US" b="1" dirty="0">
                <a:solidFill>
                  <a:schemeClr val="accent1">
                    <a:lumMod val="50000"/>
                  </a:schemeClr>
                </a:solidFill>
              </a:rPr>
              <a:t>P7</a:t>
            </a:r>
            <a:endParaRPr lang="en-US" dirty="0"/>
          </a:p>
        </p:txBody>
      </p:sp>
      <p:sp>
        <p:nvSpPr>
          <p:cNvPr id="7" name="Rectangle 6"/>
          <p:cNvSpPr/>
          <p:nvPr/>
        </p:nvSpPr>
        <p:spPr>
          <a:xfrm>
            <a:off x="3200400" y="2597666"/>
            <a:ext cx="453970" cy="369332"/>
          </a:xfrm>
          <a:prstGeom prst="rect">
            <a:avLst/>
          </a:prstGeom>
        </p:spPr>
        <p:txBody>
          <a:bodyPr wrap="none">
            <a:spAutoFit/>
          </a:bodyPr>
          <a:lstStyle/>
          <a:p>
            <a:r>
              <a:rPr lang="en-US" dirty="0"/>
              <a:t>C1</a:t>
            </a:r>
          </a:p>
        </p:txBody>
      </p:sp>
      <p:sp>
        <p:nvSpPr>
          <p:cNvPr id="8" name="Rectangle 7"/>
          <p:cNvSpPr/>
          <p:nvPr/>
        </p:nvSpPr>
        <p:spPr>
          <a:xfrm>
            <a:off x="2438400" y="2584966"/>
            <a:ext cx="415498" cy="369332"/>
          </a:xfrm>
          <a:prstGeom prst="rect">
            <a:avLst/>
          </a:prstGeom>
        </p:spPr>
        <p:txBody>
          <a:bodyPr wrap="none">
            <a:spAutoFit/>
          </a:bodyPr>
          <a:lstStyle/>
          <a:p>
            <a:r>
              <a:rPr lang="en-US" dirty="0"/>
              <a:t>24</a:t>
            </a:r>
          </a:p>
        </p:txBody>
      </p:sp>
      <p:sp>
        <p:nvSpPr>
          <p:cNvPr id="9" name="Rectangle 8"/>
          <p:cNvSpPr/>
          <p:nvPr/>
        </p:nvSpPr>
        <p:spPr>
          <a:xfrm>
            <a:off x="609599" y="2597666"/>
            <a:ext cx="800219" cy="369332"/>
          </a:xfrm>
          <a:prstGeom prst="rect">
            <a:avLst/>
          </a:prstGeom>
        </p:spPr>
        <p:txBody>
          <a:bodyPr wrap="none">
            <a:spAutoFit/>
          </a:bodyPr>
          <a:lstStyle/>
          <a:p>
            <a:r>
              <a:rPr lang="en-US" dirty="0"/>
              <a:t>NULL</a:t>
            </a:r>
          </a:p>
        </p:txBody>
      </p:sp>
      <p:sp>
        <p:nvSpPr>
          <p:cNvPr id="10" name="Rectangle 9"/>
          <p:cNvSpPr/>
          <p:nvPr/>
        </p:nvSpPr>
        <p:spPr>
          <a:xfrm>
            <a:off x="1409819" y="2597666"/>
            <a:ext cx="800219" cy="369332"/>
          </a:xfrm>
          <a:prstGeom prst="rect">
            <a:avLst/>
          </a:prstGeom>
        </p:spPr>
        <p:txBody>
          <a:bodyPr wrap="none">
            <a:spAutoFit/>
          </a:bodyPr>
          <a:lstStyle/>
          <a:p>
            <a:r>
              <a:rPr lang="en-US" dirty="0"/>
              <a:t>NULL</a:t>
            </a:r>
          </a:p>
        </p:txBody>
      </p:sp>
      <p:sp>
        <p:nvSpPr>
          <p:cNvPr id="11" name="Rectangle 10"/>
          <p:cNvSpPr/>
          <p:nvPr/>
        </p:nvSpPr>
        <p:spPr>
          <a:xfrm>
            <a:off x="304800" y="3657600"/>
            <a:ext cx="5791200" cy="2308324"/>
          </a:xfrm>
          <a:prstGeom prst="rect">
            <a:avLst/>
          </a:prstGeom>
        </p:spPr>
        <p:txBody>
          <a:bodyPr wrap="square">
            <a:spAutoFit/>
          </a:bodyPr>
          <a:lstStyle/>
          <a:p>
            <a:pPr algn="r" rtl="1"/>
            <a:r>
              <a:rPr lang="fa-IR" dirty="0">
                <a:cs typeface="2  Mitra" pitchFamily="2" charset="-78"/>
              </a:rPr>
              <a:t>مقدار فیلدهای اسم و رنگ برابر </a:t>
            </a:r>
            <a:r>
              <a:rPr lang="en-US" dirty="0">
                <a:cs typeface="2  Mitra" pitchFamily="2" charset="-78"/>
              </a:rPr>
              <a:t>NULL</a:t>
            </a:r>
            <a:r>
              <a:rPr lang="fa-IR" dirty="0">
                <a:cs typeface="2  Mitra" pitchFamily="2" charset="-78"/>
              </a:rPr>
              <a:t> می شود.</a:t>
            </a:r>
            <a:endParaRPr lang="en-US" dirty="0">
              <a:cs typeface="2  Mitra" pitchFamily="2" charset="-78"/>
            </a:endParaRPr>
          </a:p>
          <a:p>
            <a:pPr algn="r" rtl="1"/>
            <a:r>
              <a:rPr lang="fa-IR" dirty="0">
                <a:cs typeface="2  Mitra" pitchFamily="2" charset="-78"/>
              </a:rPr>
              <a:t>تذکر: نظم از چپ به راست فیلدها در جلوی دستور </a:t>
            </a:r>
            <a:r>
              <a:rPr lang="en-US" dirty="0">
                <a:cs typeface="2  Mitra" pitchFamily="2" charset="-78"/>
              </a:rPr>
              <a:t>Insert</a:t>
            </a:r>
            <a:r>
              <a:rPr lang="fa-IR" dirty="0">
                <a:cs typeface="2  Mitra" pitchFamily="2" charset="-78"/>
              </a:rPr>
              <a:t> لزوماً مشابه </a:t>
            </a:r>
            <a:r>
              <a:rPr lang="en-US" dirty="0">
                <a:cs typeface="2  Mitra" pitchFamily="2" charset="-78"/>
              </a:rPr>
              <a:t>Create</a:t>
            </a:r>
            <a:r>
              <a:rPr lang="fa-IR" dirty="0">
                <a:cs typeface="2  Mitra" pitchFamily="2" charset="-78"/>
              </a:rPr>
              <a:t> نیست</a:t>
            </a:r>
            <a:r>
              <a:rPr lang="fa-IR" dirty="0" smtClean="0">
                <a:cs typeface="2  Mitra" pitchFamily="2" charset="-78"/>
              </a:rPr>
              <a:t>.</a:t>
            </a:r>
          </a:p>
          <a:p>
            <a:pPr algn="r" rtl="1"/>
            <a:r>
              <a:rPr lang="fa-IR" dirty="0" smtClean="0">
                <a:cs typeface="2  Mitra" pitchFamily="2" charset="-78"/>
              </a:rPr>
              <a:t>یعنی دستور فوق را می توان بصورت زیر نیز نوشت:</a:t>
            </a:r>
          </a:p>
          <a:p>
            <a:pPr algn="r" rtl="1"/>
            <a:endParaRPr lang="fa-IR" dirty="0" smtClean="0">
              <a:cs typeface="2  Mitra" pitchFamily="2" charset="-78"/>
            </a:endParaRPr>
          </a:p>
          <a:p>
            <a:r>
              <a:rPr lang="en-US" dirty="0"/>
              <a:t>Insert Into P </a:t>
            </a:r>
            <a:r>
              <a:rPr lang="en-US" dirty="0" smtClean="0"/>
              <a:t>(City,</a:t>
            </a:r>
            <a:r>
              <a:rPr lang="en-US" dirty="0"/>
              <a:t> P#,</a:t>
            </a:r>
            <a:r>
              <a:rPr lang="en-US" dirty="0" smtClean="0"/>
              <a:t> weight)</a:t>
            </a:r>
          </a:p>
          <a:p>
            <a:endParaRPr lang="en-US" dirty="0"/>
          </a:p>
          <a:p>
            <a:r>
              <a:rPr lang="en-US" dirty="0" smtClean="0"/>
              <a:t>Values (‘</a:t>
            </a:r>
            <a:r>
              <a:rPr lang="en-US" dirty="0"/>
              <a:t>C1’ </a:t>
            </a:r>
            <a:r>
              <a:rPr lang="en-US" dirty="0" smtClean="0"/>
              <a:t>,</a:t>
            </a:r>
            <a:r>
              <a:rPr lang="en-US" dirty="0"/>
              <a:t> </a:t>
            </a:r>
            <a:r>
              <a:rPr lang="en-US" dirty="0" smtClean="0"/>
              <a:t>‘</a:t>
            </a:r>
            <a:r>
              <a:rPr lang="en-US" dirty="0"/>
              <a:t>P7’ ,</a:t>
            </a:r>
            <a:r>
              <a:rPr lang="en-US" dirty="0" smtClean="0"/>
              <a:t> </a:t>
            </a:r>
            <a:r>
              <a:rPr lang="en-US" dirty="0"/>
              <a:t>24</a:t>
            </a:r>
            <a:r>
              <a:rPr lang="en-US" dirty="0" smtClean="0"/>
              <a:t>)</a:t>
            </a:r>
          </a:p>
          <a:p>
            <a:pPr algn="r"/>
            <a:r>
              <a:rPr lang="fa-IR" dirty="0">
                <a:cs typeface="2  Mitra" pitchFamily="2" charset="-78"/>
              </a:rPr>
              <a:t> </a:t>
            </a:r>
            <a:r>
              <a:rPr lang="fa-IR" dirty="0" smtClean="0">
                <a:cs typeface="2  Mitra" pitchFamily="2" charset="-78"/>
              </a:rPr>
              <a:t>و نیز می توان به هر ترتیب دلخواه دیگ نوشت.</a:t>
            </a:r>
            <a:endParaRPr lang="en-US" dirty="0">
              <a:cs typeface="2  Mitra" pitchFamily="2" charset="-78"/>
            </a:endParaRPr>
          </a:p>
        </p:txBody>
      </p:sp>
      <p:cxnSp>
        <p:nvCxnSpPr>
          <p:cNvPr id="14" name="Straight Arrow Connector 13"/>
          <p:cNvCxnSpPr/>
          <p:nvPr/>
        </p:nvCxnSpPr>
        <p:spPr>
          <a:xfrm flipH="1">
            <a:off x="1409818" y="5105400"/>
            <a:ext cx="381238" cy="228600"/>
          </a:xfrm>
          <a:prstGeom prst="straightConnector1">
            <a:avLst/>
          </a:prstGeom>
          <a:ln>
            <a:headEnd type="stealth"/>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1860965" y="5105400"/>
            <a:ext cx="381238" cy="228600"/>
          </a:xfrm>
          <a:prstGeom prst="straightConnector1">
            <a:avLst/>
          </a:prstGeom>
          <a:ln>
            <a:headEnd type="stealth"/>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2419884" y="5105400"/>
            <a:ext cx="381238" cy="228600"/>
          </a:xfrm>
          <a:prstGeom prst="straightConnector1">
            <a:avLst/>
          </a:prstGeom>
          <a:ln>
            <a:headEnd type="stealt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714129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25" dur="500"/>
                                        <p:tgtEl>
                                          <p:spTgt spid="11">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30" dur="500"/>
                                        <p:tgtEl>
                                          <p:spTgt spid="11">
                                            <p:txEl>
                                              <p:pRg st="1" end="1"/>
                                            </p:txEl>
                                          </p:spTgt>
                                        </p:tgtEl>
                                      </p:cBhvr>
                                    </p:animEffect>
                                  </p:childTnLst>
                                </p:cTn>
                              </p:par>
                              <p:par>
                                <p:cTn id="31" presetID="14" presetClass="entr" presetSubtype="10" fill="hold" nodeType="withEffect">
                                  <p:stCondLst>
                                    <p:cond delay="0"/>
                                  </p:stCondLst>
                                  <p:childTnLst>
                                    <p:set>
                                      <p:cBhvr>
                                        <p:cTn id="32" dur="1" fill="hold">
                                          <p:stCondLst>
                                            <p:cond delay="0"/>
                                          </p:stCondLst>
                                        </p:cTn>
                                        <p:tgtEl>
                                          <p:spTgt spid="11">
                                            <p:txEl>
                                              <p:pRg st="2" end="2"/>
                                            </p:txEl>
                                          </p:spTgt>
                                        </p:tgtEl>
                                        <p:attrNameLst>
                                          <p:attrName>style.visibility</p:attrName>
                                        </p:attrNameLst>
                                      </p:cBhvr>
                                      <p:to>
                                        <p:strVal val="visible"/>
                                      </p:to>
                                    </p:set>
                                    <p:animEffect transition="in" filter="randombar(horizontal)">
                                      <p:cBhvr>
                                        <p:cTn id="33" dur="500"/>
                                        <p:tgtEl>
                                          <p:spTgt spid="11">
                                            <p:txEl>
                                              <p:pRg st="2" end="2"/>
                                            </p:txEl>
                                          </p:spTgt>
                                        </p:tgtEl>
                                      </p:cBhvr>
                                    </p:animEffect>
                                  </p:childTnLst>
                                </p:cTn>
                              </p:par>
                              <p:par>
                                <p:cTn id="34" presetID="14" presetClass="entr" presetSubtype="10" fill="hold" nodeType="withEffect">
                                  <p:stCondLst>
                                    <p:cond delay="0"/>
                                  </p:stCondLst>
                                  <p:childTnLst>
                                    <p:set>
                                      <p:cBhvr>
                                        <p:cTn id="35" dur="1" fill="hold">
                                          <p:stCondLst>
                                            <p:cond delay="0"/>
                                          </p:stCondLst>
                                        </p:cTn>
                                        <p:tgtEl>
                                          <p:spTgt spid="11">
                                            <p:txEl>
                                              <p:pRg st="4" end="4"/>
                                            </p:txEl>
                                          </p:spTgt>
                                        </p:tgtEl>
                                        <p:attrNameLst>
                                          <p:attrName>style.visibility</p:attrName>
                                        </p:attrNameLst>
                                      </p:cBhvr>
                                      <p:to>
                                        <p:strVal val="visible"/>
                                      </p:to>
                                    </p:set>
                                    <p:animEffect transition="in" filter="randombar(horizontal)">
                                      <p:cBhvr>
                                        <p:cTn id="36" dur="500"/>
                                        <p:tgtEl>
                                          <p:spTgt spid="11">
                                            <p:txEl>
                                              <p:pRg st="4" end="4"/>
                                            </p:txEl>
                                          </p:spTgt>
                                        </p:tgtEl>
                                      </p:cBhvr>
                                    </p:animEffect>
                                  </p:childTnLst>
                                </p:cTn>
                              </p:par>
                              <p:par>
                                <p:cTn id="37" presetID="14" presetClass="entr" presetSubtype="10" fill="hold" nodeType="withEffect">
                                  <p:stCondLst>
                                    <p:cond delay="0"/>
                                  </p:stCondLst>
                                  <p:childTnLst>
                                    <p:set>
                                      <p:cBhvr>
                                        <p:cTn id="38" dur="1" fill="hold">
                                          <p:stCondLst>
                                            <p:cond delay="0"/>
                                          </p:stCondLst>
                                        </p:cTn>
                                        <p:tgtEl>
                                          <p:spTgt spid="11">
                                            <p:txEl>
                                              <p:pRg st="6" end="6"/>
                                            </p:txEl>
                                          </p:spTgt>
                                        </p:tgtEl>
                                        <p:attrNameLst>
                                          <p:attrName>style.visibility</p:attrName>
                                        </p:attrNameLst>
                                      </p:cBhvr>
                                      <p:to>
                                        <p:strVal val="visible"/>
                                      </p:to>
                                    </p:set>
                                    <p:animEffect transition="in" filter="randombar(horizontal)">
                                      <p:cBhvr>
                                        <p:cTn id="39" dur="500"/>
                                        <p:tgtEl>
                                          <p:spTgt spid="11">
                                            <p:txEl>
                                              <p:pRg st="6" end="6"/>
                                            </p:txEl>
                                          </p:spTgt>
                                        </p:tgtEl>
                                      </p:cBhvr>
                                    </p:animEffect>
                                  </p:childTnLst>
                                </p:cTn>
                              </p:par>
                            </p:childTnLst>
                          </p:cTn>
                        </p:par>
                        <p:par>
                          <p:cTn id="40" fill="hold">
                            <p:stCondLst>
                              <p:cond delay="500"/>
                            </p:stCondLst>
                            <p:childTnLst>
                              <p:par>
                                <p:cTn id="41" presetID="14" presetClass="entr" presetSubtype="1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childTnLst>
                          </p:cTn>
                        </p:par>
                        <p:par>
                          <p:cTn id="44" fill="hold">
                            <p:stCondLst>
                              <p:cond delay="1000"/>
                            </p:stCondLst>
                            <p:childTnLst>
                              <p:par>
                                <p:cTn id="45" presetID="14" presetClass="entr" presetSubtype="10"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500"/>
                                        <p:tgtEl>
                                          <p:spTgt spid="27"/>
                                        </p:tgtEl>
                                      </p:cBhvr>
                                    </p:animEffect>
                                  </p:childTnLst>
                                </p:cTn>
                              </p:par>
                            </p:childTnLst>
                          </p:cTn>
                        </p:par>
                        <p:par>
                          <p:cTn id="48" fill="hold">
                            <p:stCondLst>
                              <p:cond delay="1500"/>
                            </p:stCondLst>
                            <p:childTnLst>
                              <p:par>
                                <p:cTn id="49" presetID="14" presetClass="entr" presetSubtype="10"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randombar(horizontal)">
                                      <p:cBhvr>
                                        <p:cTn id="51" dur="500"/>
                                        <p:tgtEl>
                                          <p:spTgt spid="30"/>
                                        </p:tgtEl>
                                      </p:cBhvr>
                                    </p:animEffect>
                                  </p:childTnLst>
                                </p:cTn>
                              </p:par>
                            </p:childTnLst>
                          </p:cTn>
                        </p:par>
                        <p:par>
                          <p:cTn id="52" fill="hold">
                            <p:stCondLst>
                              <p:cond delay="2000"/>
                            </p:stCondLst>
                            <p:childTnLst>
                              <p:par>
                                <p:cTn id="53" presetID="14" presetClass="entr" presetSubtype="10" fill="hold" nodeType="afterEffect">
                                  <p:stCondLst>
                                    <p:cond delay="0"/>
                                  </p:stCondLst>
                                  <p:childTnLst>
                                    <p:set>
                                      <p:cBhvr>
                                        <p:cTn id="54" dur="1" fill="hold">
                                          <p:stCondLst>
                                            <p:cond delay="0"/>
                                          </p:stCondLst>
                                        </p:cTn>
                                        <p:tgtEl>
                                          <p:spTgt spid="11">
                                            <p:txEl>
                                              <p:pRg st="7" end="7"/>
                                            </p:txEl>
                                          </p:spTgt>
                                        </p:tgtEl>
                                        <p:attrNameLst>
                                          <p:attrName>style.visibility</p:attrName>
                                        </p:attrNameLst>
                                      </p:cBhvr>
                                      <p:to>
                                        <p:strVal val="visible"/>
                                      </p:to>
                                    </p:set>
                                    <p:animEffect transition="in" filter="randombar(horizontal)">
                                      <p:cBhvr>
                                        <p:cTn id="55" dur="5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3800" y="457200"/>
            <a:ext cx="5181600" cy="5638800"/>
          </a:xfrm>
        </p:spPr>
        <p:txBody>
          <a:bodyPr>
            <a:normAutofit/>
          </a:bodyPr>
          <a:lstStyle/>
          <a:p>
            <a:pPr marL="0" indent="0">
              <a:buNone/>
            </a:pPr>
            <a:r>
              <a:rPr lang="fa-IR" b="1" u="sng" dirty="0"/>
              <a:t>مثال </a:t>
            </a:r>
            <a:r>
              <a:rPr lang="fa-IR" b="1" u="sng" dirty="0" smtClean="0"/>
              <a:t>49: </a:t>
            </a:r>
          </a:p>
          <a:p>
            <a:pPr marL="320040" lvl="1" indent="0">
              <a:buNone/>
            </a:pPr>
            <a:r>
              <a:rPr lang="fa-IR" b="1" dirty="0">
                <a:solidFill>
                  <a:schemeClr val="accent1">
                    <a:lumMod val="50000"/>
                  </a:schemeClr>
                </a:solidFill>
              </a:rPr>
              <a:t>قطعه </a:t>
            </a:r>
            <a:r>
              <a:rPr lang="en-US" b="1" dirty="0">
                <a:solidFill>
                  <a:schemeClr val="accent1">
                    <a:lumMod val="50000"/>
                  </a:schemeClr>
                </a:solidFill>
              </a:rPr>
              <a:t>P8</a:t>
            </a:r>
            <a:r>
              <a:rPr lang="fa-IR" b="1" dirty="0">
                <a:solidFill>
                  <a:schemeClr val="accent1">
                    <a:lumMod val="50000"/>
                  </a:schemeClr>
                </a:solidFill>
              </a:rPr>
              <a:t> را با مشخصات </a:t>
            </a:r>
            <a:r>
              <a:rPr lang="en-US" b="1" dirty="0" smtClean="0">
                <a:solidFill>
                  <a:schemeClr val="accent1">
                    <a:lumMod val="50000"/>
                  </a:schemeClr>
                </a:solidFill>
              </a:rPr>
              <a:t>(‘P8’, ‘Pn8’, ‘Pink’, </a:t>
            </a:r>
            <a:r>
              <a:rPr lang="en-US" b="1" dirty="0">
                <a:solidFill>
                  <a:schemeClr val="accent1">
                    <a:lumMod val="50000"/>
                  </a:schemeClr>
                </a:solidFill>
              </a:rPr>
              <a:t>14, ‘C8’)</a:t>
            </a:r>
            <a:r>
              <a:rPr lang="fa-IR" b="1" dirty="0">
                <a:solidFill>
                  <a:schemeClr val="accent1">
                    <a:lumMod val="50000"/>
                  </a:schemeClr>
                </a:solidFill>
              </a:rPr>
              <a:t> را در جدول </a:t>
            </a:r>
            <a:r>
              <a:rPr lang="en-US" b="1" dirty="0">
                <a:solidFill>
                  <a:schemeClr val="accent1">
                    <a:lumMod val="50000"/>
                  </a:schemeClr>
                </a:solidFill>
              </a:rPr>
              <a:t>P</a:t>
            </a:r>
            <a:r>
              <a:rPr lang="fa-IR" b="1" dirty="0">
                <a:solidFill>
                  <a:schemeClr val="accent1">
                    <a:lumMod val="50000"/>
                  </a:schemeClr>
                </a:solidFill>
              </a:rPr>
              <a:t> درج کنید.</a:t>
            </a:r>
            <a:endParaRPr lang="en-US" b="1" dirty="0">
              <a:solidFill>
                <a:schemeClr val="accent1">
                  <a:lumMod val="50000"/>
                </a:schemeClr>
              </a:solidFill>
            </a:endParaRPr>
          </a:p>
          <a:p>
            <a:pPr marL="0" indent="0">
              <a:buNone/>
            </a:pPr>
            <a:r>
              <a:rPr lang="fa-IR" dirty="0"/>
              <a:t> </a:t>
            </a:r>
            <a:endParaRPr lang="en-US" dirty="0"/>
          </a:p>
          <a:p>
            <a:pPr marL="0" indent="0" algn="l">
              <a:buNone/>
            </a:pPr>
            <a:r>
              <a:rPr lang="en-US" dirty="0" smtClean="0"/>
              <a:t>Insert Into P</a:t>
            </a:r>
            <a:endParaRPr lang="fa-IR" dirty="0" smtClean="0"/>
          </a:p>
          <a:p>
            <a:pPr marL="0" indent="0" algn="l">
              <a:buNone/>
            </a:pPr>
            <a:r>
              <a:rPr lang="en-US" dirty="0" smtClean="0"/>
              <a:t>Values (‘P8’ , ‘Pn8’ , ‘pink’ ,14 , ‘C8’)</a:t>
            </a:r>
            <a:endParaRPr lang="en-US" dirty="0"/>
          </a:p>
          <a:p>
            <a:endParaRPr lang="fa-IR" dirty="0" smtClean="0"/>
          </a:p>
          <a:p>
            <a:pPr marL="0" indent="0">
              <a:buNone/>
            </a:pPr>
            <a:r>
              <a:rPr lang="fa-IR" dirty="0" smtClean="0"/>
              <a:t>چون </a:t>
            </a:r>
            <a:r>
              <a:rPr lang="fa-IR" dirty="0"/>
              <a:t>لیست فیلدها نوشته نشده است، منظور تمام فیلدهاست، با همان نظم دستور </a:t>
            </a:r>
            <a:r>
              <a:rPr lang="en-US" dirty="0"/>
              <a:t>Create</a:t>
            </a:r>
            <a:r>
              <a:rPr lang="fa-IR" dirty="0"/>
              <a:t>.</a:t>
            </a:r>
            <a:endParaRPr lang="en-US" dirty="0"/>
          </a:p>
          <a:p>
            <a:pPr marL="0" indent="0">
              <a:buNone/>
            </a:pPr>
            <a:r>
              <a:rPr lang="fa-IR" b="1" u="sng" dirty="0"/>
              <a:t>تذکر: </a:t>
            </a:r>
            <a:endParaRPr lang="en-US" b="1" u="sng" dirty="0" smtClean="0"/>
          </a:p>
          <a:p>
            <a:pPr marL="0" indent="0">
              <a:buNone/>
            </a:pPr>
            <a:r>
              <a:rPr lang="fa-IR" dirty="0" smtClean="0"/>
              <a:t>بهتر </a:t>
            </a:r>
            <a:r>
              <a:rPr lang="fa-IR" dirty="0"/>
              <a:t>است همیشه نام فیلدها </a:t>
            </a:r>
            <a:r>
              <a:rPr lang="fa-IR" dirty="0" smtClean="0"/>
              <a:t>ذکر </a:t>
            </a:r>
            <a:r>
              <a:rPr lang="fa-IR" dirty="0"/>
              <a:t>گردد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894213929"/>
              </p:ext>
            </p:extLst>
          </p:nvPr>
        </p:nvGraphicFramePr>
        <p:xfrm>
          <a:off x="0" y="0"/>
          <a:ext cx="3694476" cy="2595880"/>
        </p:xfrm>
        <a:graphic>
          <a:graphicData uri="http://schemas.openxmlformats.org/drawingml/2006/table">
            <a:tbl>
              <a:tblPr firstRow="1" bandRow="1">
                <a:tableStyleId>{5C22544A-7EE6-4342-B048-85BDC9FD1C3A}</a:tableStyleId>
              </a:tblPr>
              <a:tblGrid>
                <a:gridCol w="548640"/>
                <a:gridCol w="859836"/>
                <a:gridCol w="822960"/>
                <a:gridCol w="914400"/>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Pname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color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Bolt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Green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Cam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 name="Rectangle 1"/>
          <p:cNvSpPr/>
          <p:nvPr/>
        </p:nvSpPr>
        <p:spPr>
          <a:xfrm>
            <a:off x="304800" y="3620532"/>
            <a:ext cx="3063659" cy="369332"/>
          </a:xfrm>
          <a:prstGeom prst="rect">
            <a:avLst/>
          </a:prstGeom>
        </p:spPr>
        <p:txBody>
          <a:bodyPr wrap="none">
            <a:spAutoFit/>
          </a:bodyPr>
          <a:lstStyle/>
          <a:p>
            <a:r>
              <a:rPr lang="en-US" dirty="0" smtClean="0"/>
              <a:t>  P8     Pn8     pink    14     C8 </a:t>
            </a:r>
            <a:endParaRPr lang="en-US" dirty="0"/>
          </a:p>
        </p:txBody>
      </p:sp>
      <p:cxnSp>
        <p:nvCxnSpPr>
          <p:cNvPr id="7" name="Straight Arrow Connector 6"/>
          <p:cNvCxnSpPr/>
          <p:nvPr/>
        </p:nvCxnSpPr>
        <p:spPr>
          <a:xfrm flipH="1" flipV="1">
            <a:off x="304800" y="2667000"/>
            <a:ext cx="381000" cy="9535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flipV="1">
            <a:off x="1028700" y="2667000"/>
            <a:ext cx="190500" cy="9535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1830186" y="2704068"/>
            <a:ext cx="95250" cy="8773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457450" y="2667000"/>
            <a:ext cx="209550" cy="9857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971800" y="2667000"/>
            <a:ext cx="383772" cy="9857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139560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par>
                                <p:cTn id="12" presetID="2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par>
                                <p:cTn id="24" presetID="22" presetClass="entr" presetSubtype="4"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1" dur="500"/>
                                        <p:tgtEl>
                                          <p:spTgt spid="3">
                                            <p:txEl>
                                              <p:pRg st="7" end="7"/>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610600" cy="5562600"/>
          </a:xfrm>
        </p:spPr>
        <p:txBody>
          <a:bodyPr>
            <a:normAutofit lnSpcReduction="10000"/>
          </a:bodyPr>
          <a:lstStyle/>
          <a:p>
            <a:pPr marL="0" indent="0">
              <a:buNone/>
            </a:pPr>
            <a:r>
              <a:rPr lang="fa-IR" b="1" u="sng" dirty="0"/>
              <a:t>مثال </a:t>
            </a:r>
            <a:r>
              <a:rPr lang="fa-IR" b="1" u="sng" dirty="0" smtClean="0"/>
              <a:t>50: </a:t>
            </a:r>
          </a:p>
          <a:p>
            <a:pPr marL="320040" lvl="1" indent="0">
              <a:buNone/>
            </a:pPr>
            <a:r>
              <a:rPr lang="ar-SA" b="1" dirty="0">
                <a:solidFill>
                  <a:schemeClr val="accent1">
                    <a:lumMod val="50000"/>
                  </a:schemeClr>
                </a:solidFill>
              </a:rPr>
              <a:t>برای هر قطعه تهیه شده، شماره قطعه و کل تعداد تهیه شده از آن را بدست آورده و نتیجه را در بانک ذخیره کنید.</a:t>
            </a:r>
            <a:r>
              <a:rPr lang="fa-IR" b="1" dirty="0">
                <a:solidFill>
                  <a:schemeClr val="accent1">
                    <a:lumMod val="50000"/>
                  </a:schemeClr>
                </a:solidFill>
              </a:rPr>
              <a:t> </a:t>
            </a:r>
            <a:endParaRPr lang="en-US" b="1" dirty="0">
              <a:solidFill>
                <a:schemeClr val="accent1">
                  <a:lumMod val="50000"/>
                </a:schemeClr>
              </a:solidFill>
            </a:endParaRPr>
          </a:p>
          <a:p>
            <a:pPr marL="0" indent="0" algn="l">
              <a:buNone/>
            </a:pPr>
            <a:r>
              <a:rPr lang="en-US" sz="2000" dirty="0" smtClean="0"/>
              <a:t>Create Table Temp</a:t>
            </a:r>
          </a:p>
          <a:p>
            <a:pPr marL="0" indent="0" algn="l">
              <a:buNone/>
            </a:pPr>
            <a:r>
              <a:rPr lang="en-US" sz="2000" dirty="0" smtClean="0"/>
              <a:t>(P# CHAR(6) NOT NULL,</a:t>
            </a:r>
          </a:p>
          <a:p>
            <a:pPr marL="0" indent="0" algn="l">
              <a:buNone/>
            </a:pPr>
            <a:r>
              <a:rPr lang="en-US" sz="2000" dirty="0" smtClean="0"/>
              <a:t>TOTQTY </a:t>
            </a:r>
            <a:r>
              <a:rPr lang="en-US" sz="2000" dirty="0" err="1" smtClean="0"/>
              <a:t>int</a:t>
            </a:r>
            <a:r>
              <a:rPr lang="en-US" sz="2000" dirty="0" smtClean="0"/>
              <a:t>,</a:t>
            </a:r>
          </a:p>
          <a:p>
            <a:pPr marL="0" indent="0" algn="l">
              <a:buNone/>
            </a:pPr>
            <a:r>
              <a:rPr lang="en-US" sz="2000" dirty="0" smtClean="0"/>
              <a:t>PRIMARY KEY (P#))</a:t>
            </a:r>
          </a:p>
          <a:p>
            <a:pPr marL="0" indent="0" algn="l">
              <a:buNone/>
            </a:pPr>
            <a:endParaRPr lang="en-US" dirty="0" smtClean="0"/>
          </a:p>
          <a:p>
            <a:pPr marL="0" indent="0" algn="l">
              <a:buNone/>
            </a:pPr>
            <a:r>
              <a:rPr lang="en-US" dirty="0" smtClean="0"/>
              <a:t>Insert Into TEMP (P#, TOTQTY)</a:t>
            </a:r>
            <a:endParaRPr lang="fa-IR" dirty="0" smtClean="0"/>
          </a:p>
          <a:p>
            <a:pPr marL="0" indent="0" algn="l">
              <a:buNone/>
            </a:pPr>
            <a:r>
              <a:rPr lang="en-US" dirty="0" smtClean="0">
                <a:solidFill>
                  <a:schemeClr val="accent4">
                    <a:lumMod val="75000"/>
                  </a:schemeClr>
                </a:solidFill>
              </a:rPr>
              <a:t>Select P#, SUM(QTY)</a:t>
            </a:r>
          </a:p>
          <a:p>
            <a:pPr marL="0" indent="0" algn="l">
              <a:buNone/>
            </a:pPr>
            <a:r>
              <a:rPr lang="en-US" dirty="0" smtClean="0">
                <a:solidFill>
                  <a:schemeClr val="accent4">
                    <a:lumMod val="75000"/>
                  </a:schemeClr>
                </a:solidFill>
              </a:rPr>
              <a:t>From SP</a:t>
            </a:r>
          </a:p>
          <a:p>
            <a:pPr marL="0" indent="0" algn="l">
              <a:buNone/>
            </a:pPr>
            <a:r>
              <a:rPr lang="en-US" dirty="0" smtClean="0">
                <a:solidFill>
                  <a:schemeClr val="accent4">
                    <a:lumMod val="75000"/>
                  </a:schemeClr>
                </a:solidFill>
              </a:rPr>
              <a:t>Group By P#</a:t>
            </a:r>
            <a:endParaRPr lang="en-US" dirty="0">
              <a:solidFill>
                <a:schemeClr val="accent4">
                  <a:lumMod val="75000"/>
                </a:schemeClr>
              </a:solidFill>
            </a:endParaRPr>
          </a:p>
          <a:p>
            <a:r>
              <a:rPr lang="fa-IR" dirty="0" smtClean="0"/>
              <a:t>نتیجه </a:t>
            </a:r>
            <a:r>
              <a:rPr lang="en-US" dirty="0" smtClean="0"/>
              <a:t>select</a:t>
            </a:r>
            <a:r>
              <a:rPr lang="fa-IR" dirty="0" smtClean="0"/>
              <a:t> به کمک دستور </a:t>
            </a:r>
            <a:r>
              <a:rPr lang="en-US" dirty="0" smtClean="0"/>
              <a:t>insert</a:t>
            </a:r>
            <a:r>
              <a:rPr lang="fa-IR" dirty="0" smtClean="0"/>
              <a:t> </a:t>
            </a:r>
            <a:r>
              <a:rPr lang="fa-IR" dirty="0"/>
              <a:t>در جدول </a:t>
            </a:r>
            <a:r>
              <a:rPr lang="en-US" dirty="0"/>
              <a:t>temp</a:t>
            </a:r>
            <a:r>
              <a:rPr lang="fa-IR" dirty="0"/>
              <a:t> ذخیره می شود. کاربر می تواند با این جدول کار کند و هرگاه که خواست آن را با دستور </a:t>
            </a:r>
            <a:r>
              <a:rPr lang="en-US" dirty="0"/>
              <a:t>drop table temp</a:t>
            </a:r>
            <a:r>
              <a:rPr lang="fa-IR" dirty="0"/>
              <a:t> حذف کند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77</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90198592"/>
              </p:ext>
            </p:extLst>
          </p:nvPr>
        </p:nvGraphicFramePr>
        <p:xfrm>
          <a:off x="5486400" y="2133600"/>
          <a:ext cx="1828800" cy="2606040"/>
        </p:xfrm>
        <a:graphic>
          <a:graphicData uri="http://schemas.openxmlformats.org/drawingml/2006/table">
            <a:tbl>
              <a:tblPr firstRow="1" bandRow="1">
                <a:tableStyleId>{5C22544A-7EE6-4342-B048-85BDC9FD1C3A}</a:tableStyleId>
              </a:tblPr>
              <a:tblGrid>
                <a:gridCol w="548640"/>
                <a:gridCol w="1280160"/>
              </a:tblGrid>
              <a:tr h="38100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smtClean="0">
                          <a:solidFill>
                            <a:schemeClr val="tx1"/>
                          </a:solidFill>
                        </a:rPr>
                        <a:t>TOTQTY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600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1000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500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500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 name="Rectangle 1"/>
          <p:cNvSpPr/>
          <p:nvPr/>
        </p:nvSpPr>
        <p:spPr>
          <a:xfrm>
            <a:off x="5943600" y="1600200"/>
            <a:ext cx="707181" cy="369332"/>
          </a:xfrm>
          <a:prstGeom prst="rect">
            <a:avLst/>
          </a:prstGeom>
        </p:spPr>
        <p:txBody>
          <a:bodyPr wrap="none">
            <a:spAutoFit/>
          </a:bodyPr>
          <a:lstStyle/>
          <a:p>
            <a:r>
              <a:rPr lang="en-US" dirty="0"/>
              <a:t>Temp</a:t>
            </a:r>
          </a:p>
        </p:txBody>
      </p:sp>
    </p:spTree>
    <p:extLst>
      <p:ext uri="{BB962C8B-B14F-4D97-AF65-F5344CB8AC3E}">
        <p14:creationId xmlns:p14="http://schemas.microsoft.com/office/powerpoint/2010/main" val="4159981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0" dur="500"/>
                                        <p:tgtEl>
                                          <p:spTgt spid="3">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3" dur="500"/>
                                        <p:tgtEl>
                                          <p:spTgt spid="3">
                                            <p:txEl>
                                              <p:pRg st="4" end="4"/>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6" dur="500"/>
                                        <p:tgtEl>
                                          <p:spTgt spid="3">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1" dur="500"/>
                                        <p:tgtEl>
                                          <p:spTgt spid="3">
                                            <p:txEl>
                                              <p:pRg st="7" end="7"/>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4" dur="500"/>
                                        <p:tgtEl>
                                          <p:spTgt spid="3">
                                            <p:txEl>
                                              <p:pRg st="8" end="8"/>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randombar(horizontal)">
                                      <p:cBhvr>
                                        <p:cTn id="27" dur="500"/>
                                        <p:tgtEl>
                                          <p:spTgt spid="3">
                                            <p:txEl>
                                              <p:pRg st="9" end="9"/>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0" dur="500"/>
                                        <p:tgtEl>
                                          <p:spTgt spid="3">
                                            <p:txEl>
                                              <p:pRg st="10" end="10"/>
                                            </p:txEl>
                                          </p:spTgt>
                                        </p:tgtEl>
                                      </p:cBhvr>
                                    </p:animEffect>
                                  </p:childTnLst>
                                </p:cTn>
                              </p:par>
                            </p:childTnLst>
                          </p:cTn>
                        </p:par>
                        <p:par>
                          <p:cTn id="31" fill="hold">
                            <p:stCondLst>
                              <p:cond delay="500"/>
                            </p:stCondLst>
                            <p:childTnLst>
                              <p:par>
                                <p:cTn id="32" presetID="14" presetClass="entr" presetSubtype="1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randombar(horizontal)">
                                      <p:cBhvr>
                                        <p:cTn id="34" dur="500"/>
                                        <p:tgtEl>
                                          <p:spTgt spid="5"/>
                                        </p:tgtEl>
                                      </p:cBhvr>
                                    </p:animEffect>
                                  </p:childTnLst>
                                </p:cTn>
                              </p:par>
                            </p:childTnLst>
                          </p:cTn>
                        </p:par>
                        <p:par>
                          <p:cTn id="35" fill="hold">
                            <p:stCondLst>
                              <p:cond delay="1000"/>
                            </p:stCondLst>
                            <p:childTnLst>
                              <p:par>
                                <p:cTn id="36" presetID="14" presetClass="entr" presetSubtype="10"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randombar(horizontal)">
                                      <p:cBhvr>
                                        <p:cTn id="38" dur="500"/>
                                        <p:tgtEl>
                                          <p:spTgt spid="2"/>
                                        </p:tgtEl>
                                      </p:cBhvr>
                                    </p:animEffect>
                                  </p:childTnLst>
                                </p:cTn>
                              </p:par>
                            </p:childTnLst>
                          </p:cTn>
                        </p:par>
                        <p:par>
                          <p:cTn id="39" fill="hold">
                            <p:stCondLst>
                              <p:cond delay="1500"/>
                            </p:stCondLst>
                            <p:childTnLst>
                              <p:par>
                                <p:cTn id="40" presetID="14" presetClass="entr" presetSubtype="10" fill="hold" nodeType="after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4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 </a:t>
            </a:r>
            <a:r>
              <a:rPr lang="en-US" dirty="0" smtClean="0"/>
              <a:t>Update</a:t>
            </a:r>
            <a:endParaRPr lang="en-US" dirty="0"/>
          </a:p>
        </p:txBody>
      </p:sp>
      <p:sp>
        <p:nvSpPr>
          <p:cNvPr id="3" name="Content Placeholder 2"/>
          <p:cNvSpPr>
            <a:spLocks noGrp="1"/>
          </p:cNvSpPr>
          <p:nvPr>
            <p:ph idx="1"/>
          </p:nvPr>
        </p:nvSpPr>
        <p:spPr>
          <a:xfrm>
            <a:off x="304800" y="1676400"/>
            <a:ext cx="8458200" cy="4419600"/>
          </a:xfrm>
        </p:spPr>
        <p:txBody>
          <a:bodyPr>
            <a:normAutofit/>
          </a:bodyPr>
          <a:lstStyle/>
          <a:p>
            <a:pPr marL="0" indent="0">
              <a:buNone/>
            </a:pPr>
            <a:r>
              <a:rPr lang="fa-IR" dirty="0" smtClean="0"/>
              <a:t>شکل </a:t>
            </a:r>
            <a:r>
              <a:rPr lang="fa-IR" dirty="0"/>
              <a:t>کلی این دستور به صورت زیر است:</a:t>
            </a:r>
            <a:endParaRPr lang="en-US" dirty="0"/>
          </a:p>
          <a:p>
            <a:pPr marL="0" indent="0" algn="l" rtl="0">
              <a:buNone/>
            </a:pPr>
            <a:r>
              <a:rPr lang="en-US" dirty="0"/>
              <a:t>Update  &lt;</a:t>
            </a:r>
            <a:r>
              <a:rPr lang="fa-IR" dirty="0"/>
              <a:t>نام جدول</a:t>
            </a:r>
            <a:r>
              <a:rPr lang="en-US" dirty="0"/>
              <a:t>&gt;</a:t>
            </a:r>
          </a:p>
          <a:p>
            <a:pPr marL="0" indent="0" algn="l" rtl="0">
              <a:buNone/>
            </a:pPr>
            <a:r>
              <a:rPr lang="en-US" dirty="0"/>
              <a:t>Set &lt;</a:t>
            </a:r>
            <a:r>
              <a:rPr lang="fa-IR" dirty="0"/>
              <a:t>فیلد1</a:t>
            </a:r>
            <a:r>
              <a:rPr lang="en-US" dirty="0"/>
              <a:t>&gt; = &lt;</a:t>
            </a:r>
            <a:r>
              <a:rPr lang="fa-IR" dirty="0"/>
              <a:t>مقدار1</a:t>
            </a:r>
            <a:r>
              <a:rPr lang="en-US" dirty="0"/>
              <a:t>&gt; [, &lt;</a:t>
            </a:r>
            <a:r>
              <a:rPr lang="fa-IR" dirty="0"/>
              <a:t>فیلد2</a:t>
            </a:r>
            <a:r>
              <a:rPr lang="en-US" dirty="0"/>
              <a:t>&gt; = &lt;</a:t>
            </a:r>
            <a:r>
              <a:rPr lang="fa-IR" dirty="0"/>
              <a:t>مقدار2</a:t>
            </a:r>
            <a:r>
              <a:rPr lang="en-US" dirty="0"/>
              <a:t>&gt;]…</a:t>
            </a:r>
          </a:p>
          <a:p>
            <a:pPr marL="0" indent="0" algn="l" rtl="0">
              <a:buNone/>
            </a:pPr>
            <a:r>
              <a:rPr lang="en-US" dirty="0"/>
              <a:t>[where &lt;</a:t>
            </a:r>
            <a:r>
              <a:rPr lang="fa-IR" dirty="0"/>
              <a:t>شرط</a:t>
            </a:r>
            <a:r>
              <a:rPr lang="en-US" dirty="0" smtClean="0"/>
              <a:t>&gt;]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78</a:t>
            </a:fld>
            <a:endParaRPr lang="en-US"/>
          </a:p>
        </p:txBody>
      </p:sp>
    </p:spTree>
    <p:extLst>
      <p:ext uri="{BB962C8B-B14F-4D97-AF65-F5344CB8AC3E}">
        <p14:creationId xmlns:p14="http://schemas.microsoft.com/office/powerpoint/2010/main" val="2167640296"/>
      </p:ext>
    </p:extLst>
  </p:cSld>
  <p:clrMapOvr>
    <a:masterClrMapping/>
  </p:clrMapOvr>
  <p:transition spd="slow">
    <p:pull/>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 </a:t>
            </a:r>
            <a:r>
              <a:rPr lang="en-US" dirty="0" smtClean="0"/>
              <a:t>Update</a:t>
            </a:r>
            <a:endParaRPr lang="en-US" dirty="0"/>
          </a:p>
        </p:txBody>
      </p:sp>
      <p:sp>
        <p:nvSpPr>
          <p:cNvPr id="3" name="Content Placeholder 2"/>
          <p:cNvSpPr>
            <a:spLocks noGrp="1"/>
          </p:cNvSpPr>
          <p:nvPr>
            <p:ph idx="1"/>
          </p:nvPr>
        </p:nvSpPr>
        <p:spPr>
          <a:xfrm>
            <a:off x="381000" y="2971800"/>
            <a:ext cx="8458200" cy="3048000"/>
          </a:xfrm>
        </p:spPr>
        <p:txBody>
          <a:bodyPr>
            <a:normAutofit fontScale="92500" lnSpcReduction="10000"/>
          </a:bodyPr>
          <a:lstStyle/>
          <a:p>
            <a:pPr marL="0" indent="0">
              <a:buNone/>
            </a:pPr>
            <a:r>
              <a:rPr lang="fa-IR" b="1" u="sng" dirty="0" smtClean="0"/>
              <a:t>مثال </a:t>
            </a:r>
            <a:r>
              <a:rPr lang="fa-IR" b="1" u="sng" dirty="0"/>
              <a:t>51: </a:t>
            </a:r>
            <a:endParaRPr lang="en-US" b="1" u="sng" dirty="0" smtClean="0"/>
          </a:p>
          <a:p>
            <a:pPr marL="0" indent="0">
              <a:buNone/>
            </a:pPr>
            <a:r>
              <a:rPr lang="fa-IR" b="1" dirty="0" smtClean="0">
                <a:solidFill>
                  <a:schemeClr val="accent1">
                    <a:lumMod val="50000"/>
                  </a:schemeClr>
                </a:solidFill>
              </a:rPr>
              <a:t>رنگ </a:t>
            </a:r>
            <a:r>
              <a:rPr lang="fa-IR" b="1" dirty="0">
                <a:solidFill>
                  <a:schemeClr val="accent1">
                    <a:lumMod val="50000"/>
                  </a:schemeClr>
                </a:solidFill>
              </a:rPr>
              <a:t>قطعه </a:t>
            </a:r>
            <a:r>
              <a:rPr lang="en-US" b="1" dirty="0">
                <a:solidFill>
                  <a:schemeClr val="accent1">
                    <a:lumMod val="50000"/>
                  </a:schemeClr>
                </a:solidFill>
              </a:rPr>
              <a:t>P2</a:t>
            </a:r>
            <a:r>
              <a:rPr lang="fa-IR" b="1" dirty="0">
                <a:solidFill>
                  <a:schemeClr val="accent1">
                    <a:lumMod val="50000"/>
                  </a:schemeClr>
                </a:solidFill>
              </a:rPr>
              <a:t> را به زرد </a:t>
            </a:r>
            <a:r>
              <a:rPr lang="fa-IR" b="1" dirty="0" smtClean="0">
                <a:solidFill>
                  <a:schemeClr val="accent1">
                    <a:lumMod val="50000"/>
                  </a:schemeClr>
                </a:solidFill>
              </a:rPr>
              <a:t>تغییر </a:t>
            </a:r>
            <a:r>
              <a:rPr lang="fa-IR" b="1" dirty="0">
                <a:solidFill>
                  <a:schemeClr val="accent1">
                    <a:lumMod val="50000"/>
                  </a:schemeClr>
                </a:solidFill>
              </a:rPr>
              <a:t>داده، به وزن آن 5 واحد بیفزایید و شهر محل انبار کردن آن را ناشناخته اعلام کنید.</a:t>
            </a:r>
            <a:endParaRPr lang="en-US" b="1" dirty="0">
              <a:solidFill>
                <a:schemeClr val="accent1">
                  <a:lumMod val="50000"/>
                </a:schemeClr>
              </a:solidFill>
            </a:endParaRPr>
          </a:p>
          <a:p>
            <a:pPr marL="0" indent="0" algn="l">
              <a:buNone/>
            </a:pPr>
            <a:r>
              <a:rPr lang="fa-IR" dirty="0"/>
              <a:t> </a:t>
            </a:r>
            <a:r>
              <a:rPr lang="en-US" dirty="0"/>
              <a:t> </a:t>
            </a:r>
            <a:r>
              <a:rPr lang="en-US" dirty="0" smtClean="0"/>
              <a:t>Update P </a:t>
            </a:r>
          </a:p>
          <a:p>
            <a:pPr marL="0" indent="0" algn="l">
              <a:buNone/>
            </a:pPr>
            <a:r>
              <a:rPr lang="en-US" dirty="0" smtClean="0"/>
              <a:t>Set color = ‘Yellow’ , weight=weight +5 , city = NULL</a:t>
            </a:r>
          </a:p>
          <a:p>
            <a:pPr marL="0" indent="0" algn="l">
              <a:buNone/>
            </a:pPr>
            <a:r>
              <a:rPr lang="en-US" dirty="0" smtClean="0"/>
              <a:t>Where P# = ‘P2’</a:t>
            </a:r>
            <a:endParaRPr lang="en-US" dirty="0"/>
          </a:p>
          <a:p>
            <a:pPr marL="0" indent="0">
              <a:buNone/>
            </a:pPr>
            <a:r>
              <a:rPr lang="fa-IR" dirty="0"/>
              <a:t> </a:t>
            </a:r>
            <a:r>
              <a:rPr lang="fa-IR" b="1" u="sng" dirty="0" smtClean="0"/>
              <a:t>تذکر</a:t>
            </a:r>
            <a:r>
              <a:rPr lang="fa-IR" b="1" u="sng" dirty="0"/>
              <a:t>: </a:t>
            </a:r>
            <a:endParaRPr lang="en-US" b="1" u="sng" dirty="0" smtClean="0"/>
          </a:p>
          <a:p>
            <a:pPr marL="0" indent="0">
              <a:buNone/>
            </a:pPr>
            <a:r>
              <a:rPr lang="fa-IR" dirty="0" smtClean="0"/>
              <a:t>ممکن </a:t>
            </a:r>
            <a:r>
              <a:rPr lang="fa-IR" dirty="0"/>
              <a:t>است بهنگام سازی همزمان در چند رکورد صورت گیرد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439661933"/>
              </p:ext>
            </p:extLst>
          </p:nvPr>
        </p:nvGraphicFramePr>
        <p:xfrm>
          <a:off x="152400" y="457200"/>
          <a:ext cx="3694476" cy="2595880"/>
        </p:xfrm>
        <a:graphic>
          <a:graphicData uri="http://schemas.openxmlformats.org/drawingml/2006/table">
            <a:tbl>
              <a:tblPr firstRow="1" bandRow="1">
                <a:tableStyleId>{5C22544A-7EE6-4342-B048-85BDC9FD1C3A}</a:tableStyleId>
              </a:tblPr>
              <a:tblGrid>
                <a:gridCol w="548640"/>
                <a:gridCol w="859836"/>
                <a:gridCol w="822960"/>
                <a:gridCol w="914400"/>
                <a:gridCol w="548640"/>
              </a:tblGrid>
              <a:tr h="37084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Pname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color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weight</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Nut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Bolt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Green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17</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Screw</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Cam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Blue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Cog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Red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19</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Rectangle 5"/>
          <p:cNvSpPr/>
          <p:nvPr/>
        </p:nvSpPr>
        <p:spPr>
          <a:xfrm>
            <a:off x="1587500" y="1219200"/>
            <a:ext cx="762000" cy="3556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accent1">
                    <a:lumMod val="50000"/>
                  </a:schemeClr>
                </a:solidFill>
              </a:rPr>
              <a:t>Yellow</a:t>
            </a:r>
            <a:endParaRPr lang="en-US" sz="1400" b="1" dirty="0">
              <a:solidFill>
                <a:schemeClr val="accent1">
                  <a:lumMod val="50000"/>
                </a:schemeClr>
              </a:solidFill>
            </a:endParaRPr>
          </a:p>
        </p:txBody>
      </p:sp>
      <p:sp>
        <p:nvSpPr>
          <p:cNvPr id="7" name="Rectangle 6"/>
          <p:cNvSpPr/>
          <p:nvPr/>
        </p:nvSpPr>
        <p:spPr>
          <a:xfrm>
            <a:off x="2362200" y="1219200"/>
            <a:ext cx="914400" cy="3556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accent1">
                    <a:lumMod val="50000"/>
                  </a:schemeClr>
                </a:solidFill>
              </a:rPr>
              <a:t>21</a:t>
            </a:r>
            <a:endParaRPr lang="en-US" sz="1400" b="1" dirty="0">
              <a:solidFill>
                <a:schemeClr val="accent1">
                  <a:lumMod val="50000"/>
                </a:schemeClr>
              </a:solidFill>
            </a:endParaRPr>
          </a:p>
        </p:txBody>
      </p:sp>
      <p:sp>
        <p:nvSpPr>
          <p:cNvPr id="8" name="Rectangle 7"/>
          <p:cNvSpPr/>
          <p:nvPr/>
        </p:nvSpPr>
        <p:spPr>
          <a:xfrm>
            <a:off x="3276600" y="1219200"/>
            <a:ext cx="609600" cy="3556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accent1">
                    <a:lumMod val="50000"/>
                  </a:schemeClr>
                </a:solidFill>
              </a:rPr>
              <a:t>Null</a:t>
            </a:r>
            <a:endParaRPr lang="en-US" sz="1400" b="1" dirty="0">
              <a:solidFill>
                <a:schemeClr val="accent1">
                  <a:lumMod val="50000"/>
                </a:schemeClr>
              </a:solidFill>
            </a:endParaRPr>
          </a:p>
        </p:txBody>
      </p:sp>
    </p:spTree>
    <p:extLst>
      <p:ext uri="{BB962C8B-B14F-4D97-AF65-F5344CB8AC3E}">
        <p14:creationId xmlns:p14="http://schemas.microsoft.com/office/powerpoint/2010/main" val="153464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2000" y="457200"/>
            <a:ext cx="7543800" cy="685800"/>
          </a:xfrm>
        </p:spPr>
        <p:txBody>
          <a:bodyPr/>
          <a:lstStyle/>
          <a:p>
            <a:r>
              <a:rPr lang="fa-IR" sz="4000" dirty="0"/>
              <a:t>تعریف دامنه های جدید</a:t>
            </a:r>
            <a:endParaRPr lang="en-US" sz="4000" dirty="0"/>
          </a:p>
        </p:txBody>
      </p:sp>
      <p:sp>
        <p:nvSpPr>
          <p:cNvPr id="3" name="Content Placeholder 2"/>
          <p:cNvSpPr>
            <a:spLocks noGrp="1"/>
          </p:cNvSpPr>
          <p:nvPr>
            <p:ph idx="1"/>
          </p:nvPr>
        </p:nvSpPr>
        <p:spPr>
          <a:xfrm>
            <a:off x="304800" y="1295400"/>
            <a:ext cx="8305800" cy="5029200"/>
          </a:xfrm>
          <a:solidFill>
            <a:schemeClr val="bg1"/>
          </a:solidFill>
        </p:spPr>
        <p:txBody>
          <a:bodyPr>
            <a:noAutofit/>
          </a:bodyPr>
          <a:lstStyle/>
          <a:p>
            <a:pPr marL="0" indent="0">
              <a:buNone/>
            </a:pPr>
            <a:r>
              <a:rPr lang="fa-IR" dirty="0" smtClean="0"/>
              <a:t>با </a:t>
            </a:r>
            <a:r>
              <a:rPr lang="fa-IR" dirty="0"/>
              <a:t>دستور </a:t>
            </a:r>
            <a:r>
              <a:rPr lang="en-US" dirty="0"/>
              <a:t>Create domain</a:t>
            </a:r>
            <a:r>
              <a:rPr lang="fa-IR" dirty="0"/>
              <a:t> می توان دامنه های جدیدی را تعریف کرد</a:t>
            </a:r>
            <a:r>
              <a:rPr lang="fa-IR" dirty="0" smtClean="0"/>
              <a:t>.</a:t>
            </a:r>
          </a:p>
          <a:p>
            <a:pPr marL="0" indent="0">
              <a:buNone/>
            </a:pPr>
            <a:r>
              <a:rPr lang="fa-IR" b="1" u="sng" dirty="0" smtClean="0"/>
              <a:t>مثال </a:t>
            </a:r>
            <a:r>
              <a:rPr lang="fa-IR" b="1" u="sng" dirty="0"/>
              <a:t>1 :</a:t>
            </a:r>
            <a:endParaRPr lang="en-US" b="1" u="sng" dirty="0"/>
          </a:p>
          <a:p>
            <a:pPr marL="0" indent="0" algn="l" rtl="0">
              <a:buNone/>
            </a:pPr>
            <a:r>
              <a:rPr lang="en-US" dirty="0"/>
              <a:t>Create  domain  </a:t>
            </a:r>
            <a:r>
              <a:rPr lang="en-US" dirty="0" smtClean="0"/>
              <a:t>season  </a:t>
            </a:r>
            <a:r>
              <a:rPr lang="en-US" dirty="0"/>
              <a:t>char(8)</a:t>
            </a:r>
          </a:p>
          <a:p>
            <a:pPr marL="0" indent="0" algn="l" rtl="0">
              <a:buNone/>
            </a:pPr>
            <a:r>
              <a:rPr lang="en-US" dirty="0"/>
              <a:t>Default  ‘</a:t>
            </a:r>
            <a:r>
              <a:rPr lang="en-US" dirty="0" err="1"/>
              <a:t>bahar</a:t>
            </a:r>
            <a:r>
              <a:rPr lang="en-US" dirty="0"/>
              <a:t>’</a:t>
            </a:r>
          </a:p>
          <a:p>
            <a:pPr marL="0" indent="0" algn="l" rtl="0">
              <a:buNone/>
            </a:pPr>
            <a:r>
              <a:rPr lang="en-US" dirty="0"/>
              <a:t>Check  (Value  in ‘</a:t>
            </a:r>
            <a:r>
              <a:rPr lang="en-US" dirty="0" err="1"/>
              <a:t>bahar</a:t>
            </a:r>
            <a:r>
              <a:rPr lang="en-US" dirty="0"/>
              <a:t>’ , ‘</a:t>
            </a:r>
            <a:r>
              <a:rPr lang="en-US" dirty="0" err="1"/>
              <a:t>tabestan</a:t>
            </a:r>
            <a:r>
              <a:rPr lang="en-US" dirty="0"/>
              <a:t>’ , ‘</a:t>
            </a:r>
            <a:r>
              <a:rPr lang="en-US" dirty="0" err="1"/>
              <a:t>paeez</a:t>
            </a:r>
            <a:r>
              <a:rPr lang="en-US" dirty="0"/>
              <a:t>’ , ‘</a:t>
            </a:r>
            <a:r>
              <a:rPr lang="en-US" dirty="0" err="1"/>
              <a:t>zemestan</a:t>
            </a:r>
            <a:r>
              <a:rPr lang="en-US" dirty="0"/>
              <a:t>’ </a:t>
            </a:r>
            <a:r>
              <a:rPr lang="en-US" dirty="0" smtClean="0"/>
              <a:t>);</a:t>
            </a:r>
            <a:endParaRPr lang="fa-IR" dirty="0" smtClean="0"/>
          </a:p>
          <a:p>
            <a:pPr marL="0" indent="0" algn="l" rtl="0">
              <a:buNone/>
            </a:pPr>
            <a:endParaRPr lang="fa-IR" dirty="0"/>
          </a:p>
          <a:p>
            <a:r>
              <a:rPr lang="fa-IR" dirty="0" smtClean="0"/>
              <a:t>با </a:t>
            </a:r>
            <a:r>
              <a:rPr lang="fa-IR" dirty="0"/>
              <a:t>دستور فوق دامنه ای جدید به نام </a:t>
            </a:r>
            <a:r>
              <a:rPr lang="en-US" smtClean="0"/>
              <a:t>Season</a:t>
            </a:r>
            <a:r>
              <a:rPr lang="fa-IR" smtClean="0"/>
              <a:t> </a:t>
            </a:r>
            <a:r>
              <a:rPr lang="fa-IR" dirty="0"/>
              <a:t>تعریف می شود که فقط مقادیر اسامی </a:t>
            </a:r>
            <a:r>
              <a:rPr lang="fa-IR" dirty="0" smtClean="0"/>
              <a:t>فصل ها </a:t>
            </a:r>
            <a:r>
              <a:rPr lang="fa-IR" dirty="0"/>
              <a:t>را به خود می گیرد و مقدار پیش فرض آن بهار بوده و از نوع کاراکتری 8 خانه ای می باشد</a:t>
            </a:r>
            <a:r>
              <a:rPr lang="fa-IR" dirty="0" smtClean="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dirty="0"/>
          </a:p>
        </p:txBody>
      </p:sp>
    </p:spTree>
    <p:extLst>
      <p:ext uri="{BB962C8B-B14F-4D97-AF65-F5344CB8AC3E}">
        <p14:creationId xmlns:p14="http://schemas.microsoft.com/office/powerpoint/2010/main" val="39141499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09600"/>
            <a:ext cx="8001000" cy="2057400"/>
          </a:xfrm>
        </p:spPr>
        <p:txBody>
          <a:bodyPr>
            <a:normAutofit lnSpcReduction="10000"/>
          </a:bodyPr>
          <a:lstStyle/>
          <a:p>
            <a:pPr marL="0" indent="0">
              <a:buNone/>
            </a:pPr>
            <a:r>
              <a:rPr lang="fa-IR" b="1" u="sng" dirty="0"/>
              <a:t>مثال 52: </a:t>
            </a:r>
            <a:endParaRPr lang="en-US" b="1" u="sng" dirty="0" smtClean="0"/>
          </a:p>
          <a:p>
            <a:pPr marL="320040" lvl="1" indent="0">
              <a:buNone/>
            </a:pPr>
            <a:r>
              <a:rPr lang="fa-IR" b="1" dirty="0" smtClean="0">
                <a:solidFill>
                  <a:schemeClr val="accent1">
                    <a:lumMod val="50000"/>
                  </a:schemeClr>
                </a:solidFill>
              </a:rPr>
              <a:t>تعداد </a:t>
            </a:r>
            <a:r>
              <a:rPr lang="fa-IR" b="1" dirty="0">
                <a:solidFill>
                  <a:schemeClr val="accent1">
                    <a:lumMod val="50000"/>
                  </a:schemeClr>
                </a:solidFill>
              </a:rPr>
              <a:t>را در محموله های تهیه کنندگان ساکن </a:t>
            </a:r>
            <a:r>
              <a:rPr lang="en-US" b="1" dirty="0">
                <a:solidFill>
                  <a:schemeClr val="accent1">
                    <a:lumMod val="50000"/>
                  </a:schemeClr>
                </a:solidFill>
              </a:rPr>
              <a:t>C3</a:t>
            </a:r>
            <a:r>
              <a:rPr lang="fa-IR" b="1" dirty="0">
                <a:solidFill>
                  <a:schemeClr val="accent1">
                    <a:lumMod val="50000"/>
                  </a:schemeClr>
                </a:solidFill>
              </a:rPr>
              <a:t> صفر کنید.</a:t>
            </a:r>
            <a:endParaRPr lang="en-US" b="1" dirty="0">
              <a:solidFill>
                <a:schemeClr val="accent1">
                  <a:lumMod val="50000"/>
                </a:schemeClr>
              </a:solidFill>
            </a:endParaRPr>
          </a:p>
          <a:p>
            <a:pPr marL="0" indent="0" algn="l">
              <a:buNone/>
            </a:pPr>
            <a:r>
              <a:rPr lang="fa-IR" dirty="0"/>
              <a:t> </a:t>
            </a:r>
            <a:r>
              <a:rPr lang="en-US" dirty="0"/>
              <a:t>Update </a:t>
            </a:r>
            <a:r>
              <a:rPr lang="en-US" dirty="0" smtClean="0"/>
              <a:t>SP </a:t>
            </a:r>
            <a:endParaRPr lang="en-US" dirty="0"/>
          </a:p>
          <a:p>
            <a:pPr marL="0" indent="0" algn="l">
              <a:buNone/>
            </a:pPr>
            <a:r>
              <a:rPr lang="en-US" dirty="0"/>
              <a:t>Set </a:t>
            </a:r>
            <a:r>
              <a:rPr lang="en-US" dirty="0" smtClean="0"/>
              <a:t>QTY </a:t>
            </a:r>
            <a:r>
              <a:rPr lang="en-US" dirty="0"/>
              <a:t>= </a:t>
            </a:r>
            <a:r>
              <a:rPr lang="en-US" dirty="0" smtClean="0"/>
              <a:t>0</a:t>
            </a:r>
          </a:p>
          <a:p>
            <a:pPr marL="0" indent="0" algn="l">
              <a:buNone/>
            </a:pPr>
            <a:r>
              <a:rPr lang="en-US" dirty="0" smtClean="0"/>
              <a:t>Where S# in (select S# from S where city=‘C3’)</a:t>
            </a:r>
            <a:endParaRPr lang="en-US" dirty="0"/>
          </a:p>
        </p:txBody>
      </p:sp>
      <p:sp>
        <p:nvSpPr>
          <p:cNvPr id="4" name="Slide Number Placeholder 3"/>
          <p:cNvSpPr>
            <a:spLocks noGrp="1"/>
          </p:cNvSpPr>
          <p:nvPr>
            <p:ph type="sldNum" sz="quarter" idx="12"/>
          </p:nvPr>
        </p:nvSpPr>
        <p:spPr>
          <a:xfrm>
            <a:off x="76200" y="6400800"/>
            <a:ext cx="762000" cy="365125"/>
          </a:xfrm>
        </p:spPr>
        <p:txBody>
          <a:bodyPr/>
          <a:lstStyle/>
          <a:p>
            <a:fld id="{B6F15528-21DE-4FAA-801E-634DDDAF4B2B}" type="slidenum">
              <a:rPr lang="en-US" smtClean="0"/>
              <a:pPr/>
              <a:t>80</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326421353"/>
              </p:ext>
            </p:extLst>
          </p:nvPr>
        </p:nvGraphicFramePr>
        <p:xfrm>
          <a:off x="3581400" y="3505200"/>
          <a:ext cx="2811108" cy="2199640"/>
        </p:xfrm>
        <a:graphic>
          <a:graphicData uri="http://schemas.openxmlformats.org/drawingml/2006/table">
            <a:tbl>
              <a:tblPr firstRow="1" bandRow="1">
                <a:tableStyleId>{5C22544A-7EE6-4342-B048-85BDC9FD1C3A}</a:tableStyleId>
              </a:tblPr>
              <a:tblGrid>
                <a:gridCol w="457200"/>
                <a:gridCol w="890868"/>
                <a:gridCol w="822960"/>
                <a:gridCol w="64008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err="1" smtClean="0">
                          <a:solidFill>
                            <a:schemeClr val="tx1"/>
                          </a:solidFill>
                        </a:rPr>
                        <a:t>Sname</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status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city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27432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dirty="0" smtClean="0"/>
                        <a:t>S5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Sn5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extBox 5"/>
          <p:cNvSpPr txBox="1"/>
          <p:nvPr/>
        </p:nvSpPr>
        <p:spPr>
          <a:xfrm>
            <a:off x="4724400" y="5715000"/>
            <a:ext cx="312906" cy="369332"/>
          </a:xfrm>
          <a:prstGeom prst="rect">
            <a:avLst/>
          </a:prstGeom>
          <a:noFill/>
        </p:spPr>
        <p:txBody>
          <a:bodyPr wrap="none" rtlCol="0">
            <a:spAutoFit/>
          </a:bodyPr>
          <a:lstStyle/>
          <a:p>
            <a:r>
              <a:rPr lang="en-US" dirty="0" smtClean="0"/>
              <a:t>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006267088"/>
              </p:ext>
            </p:extLst>
          </p:nvPr>
        </p:nvGraphicFramePr>
        <p:xfrm>
          <a:off x="7510780" y="2062480"/>
          <a:ext cx="1645920" cy="4820920"/>
        </p:xfrm>
        <a:graphic>
          <a:graphicData uri="http://schemas.openxmlformats.org/drawingml/2006/table">
            <a:tbl>
              <a:tblPr firstRow="1" bandRow="1">
                <a:tableStyleId>{5C22544A-7EE6-4342-B048-85BDC9FD1C3A}</a:tableStyleId>
              </a:tblPr>
              <a:tblGrid>
                <a:gridCol w="457200"/>
                <a:gridCol w="457200"/>
                <a:gridCol w="731520"/>
              </a:tblGrid>
              <a:tr h="370840">
                <a:tc>
                  <a:txBody>
                    <a:bodyPr/>
                    <a:lstStyle/>
                    <a:p>
                      <a:pPr algn="ctr"/>
                      <a:r>
                        <a:rPr lang="en-US" dirty="0" smtClean="0">
                          <a:solidFill>
                            <a:schemeClr val="tx1"/>
                          </a:solidFill>
                        </a:rPr>
                        <a:t>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dirty="0" smtClean="0">
                          <a:solidFill>
                            <a:schemeClr val="tx1"/>
                          </a:solidFill>
                        </a:rPr>
                        <a:t>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S2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200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300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S4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TextBox 7"/>
          <p:cNvSpPr txBox="1"/>
          <p:nvPr/>
        </p:nvSpPr>
        <p:spPr>
          <a:xfrm flipH="1">
            <a:off x="8153400" y="1678464"/>
            <a:ext cx="549454" cy="369332"/>
          </a:xfrm>
          <a:prstGeom prst="rect">
            <a:avLst/>
          </a:prstGeom>
          <a:noFill/>
        </p:spPr>
        <p:txBody>
          <a:bodyPr wrap="square" rtlCol="0">
            <a:spAutoFit/>
          </a:bodyPr>
          <a:lstStyle/>
          <a:p>
            <a:r>
              <a:rPr lang="en-US" dirty="0" smtClean="0"/>
              <a:t>SP</a:t>
            </a:r>
            <a:endParaRPr lang="en-US" dirty="0"/>
          </a:p>
        </p:txBody>
      </p:sp>
      <p:sp>
        <p:nvSpPr>
          <p:cNvPr id="9" name="Rectangle 8"/>
          <p:cNvSpPr/>
          <p:nvPr/>
        </p:nvSpPr>
        <p:spPr>
          <a:xfrm>
            <a:off x="5715000" y="4267200"/>
            <a:ext cx="685800" cy="381000"/>
          </a:xfrm>
          <a:prstGeom prst="rect">
            <a:avLst/>
          </a:prstGeom>
          <a:noFill/>
          <a:ln w="571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505200" y="4191000"/>
            <a:ext cx="685800" cy="457200"/>
          </a:xfrm>
          <a:prstGeom prst="ellipse">
            <a:avLst/>
          </a:prstGeom>
          <a:noFill/>
          <a:ln>
            <a:solidFill>
              <a:schemeClr val="tx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3142565" y="3173815"/>
            <a:ext cx="4325035" cy="1563285"/>
          </a:xfrm>
          <a:custGeom>
            <a:avLst/>
            <a:gdLst>
              <a:gd name="connsiteX0" fmla="*/ 349935 w 4325035"/>
              <a:gd name="connsiteY0" fmla="*/ 1245785 h 1563285"/>
              <a:gd name="connsiteX1" fmla="*/ 7035 w 4325035"/>
              <a:gd name="connsiteY1" fmla="*/ 1067985 h 1563285"/>
              <a:gd name="connsiteX2" fmla="*/ 146735 w 4325035"/>
              <a:gd name="connsiteY2" fmla="*/ 496485 h 1563285"/>
              <a:gd name="connsiteX3" fmla="*/ 476935 w 4325035"/>
              <a:gd name="connsiteY3" fmla="*/ 153585 h 1563285"/>
              <a:gd name="connsiteX4" fmla="*/ 1150035 w 4325035"/>
              <a:gd name="connsiteY4" fmla="*/ 13885 h 1563285"/>
              <a:gd name="connsiteX5" fmla="*/ 2077135 w 4325035"/>
              <a:gd name="connsiteY5" fmla="*/ 26585 h 1563285"/>
              <a:gd name="connsiteX6" fmla="*/ 3270935 w 4325035"/>
              <a:gd name="connsiteY6" fmla="*/ 204385 h 1563285"/>
              <a:gd name="connsiteX7" fmla="*/ 4325035 w 4325035"/>
              <a:gd name="connsiteY7" fmla="*/ 1563285 h 15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5035" h="1563285">
                <a:moveTo>
                  <a:pt x="349935" y="1245785"/>
                </a:moveTo>
                <a:cubicBezTo>
                  <a:pt x="195418" y="1219326"/>
                  <a:pt x="40902" y="1192868"/>
                  <a:pt x="7035" y="1067985"/>
                </a:cubicBezTo>
                <a:cubicBezTo>
                  <a:pt x="-26832" y="943102"/>
                  <a:pt x="68418" y="648885"/>
                  <a:pt x="146735" y="496485"/>
                </a:cubicBezTo>
                <a:cubicBezTo>
                  <a:pt x="225052" y="344085"/>
                  <a:pt x="309718" y="234018"/>
                  <a:pt x="476935" y="153585"/>
                </a:cubicBezTo>
                <a:cubicBezTo>
                  <a:pt x="644152" y="73152"/>
                  <a:pt x="883335" y="35052"/>
                  <a:pt x="1150035" y="13885"/>
                </a:cubicBezTo>
                <a:cubicBezTo>
                  <a:pt x="1416735" y="-7282"/>
                  <a:pt x="1723652" y="-5165"/>
                  <a:pt x="2077135" y="26585"/>
                </a:cubicBezTo>
                <a:cubicBezTo>
                  <a:pt x="2430618" y="58335"/>
                  <a:pt x="2896285" y="-51732"/>
                  <a:pt x="3270935" y="204385"/>
                </a:cubicBezTo>
                <a:cubicBezTo>
                  <a:pt x="3645585" y="460502"/>
                  <a:pt x="3985310" y="1011893"/>
                  <a:pt x="4325035" y="1563285"/>
                </a:cubicBezTo>
              </a:path>
            </a:pathLst>
          </a:custGeom>
          <a:noFill/>
          <a:ln>
            <a:solidFill>
              <a:schemeClr val="tx2">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6591300" y="3530600"/>
            <a:ext cx="876300" cy="1676400"/>
          </a:xfrm>
          <a:custGeom>
            <a:avLst/>
            <a:gdLst>
              <a:gd name="connsiteX0" fmla="*/ 0 w 774700"/>
              <a:gd name="connsiteY0" fmla="*/ 0 h 1676400"/>
              <a:gd name="connsiteX1" fmla="*/ 406400 w 774700"/>
              <a:gd name="connsiteY1" fmla="*/ 673100 h 1676400"/>
              <a:gd name="connsiteX2" fmla="*/ 774700 w 774700"/>
              <a:gd name="connsiteY2" fmla="*/ 1676400 h 1676400"/>
            </a:gdLst>
            <a:ahLst/>
            <a:cxnLst>
              <a:cxn ang="0">
                <a:pos x="connsiteX0" y="connsiteY0"/>
              </a:cxn>
              <a:cxn ang="0">
                <a:pos x="connsiteX1" y="connsiteY1"/>
              </a:cxn>
              <a:cxn ang="0">
                <a:pos x="connsiteX2" y="connsiteY2"/>
              </a:cxn>
            </a:cxnLst>
            <a:rect l="l" t="t" r="r" b="b"/>
            <a:pathLst>
              <a:path w="774700" h="1676400">
                <a:moveTo>
                  <a:pt x="0" y="0"/>
                </a:moveTo>
                <a:cubicBezTo>
                  <a:pt x="138641" y="196850"/>
                  <a:pt x="277283" y="393700"/>
                  <a:pt x="406400" y="673100"/>
                </a:cubicBezTo>
                <a:cubicBezTo>
                  <a:pt x="535517" y="952500"/>
                  <a:pt x="655108" y="1314450"/>
                  <a:pt x="774700" y="1676400"/>
                </a:cubicBezTo>
              </a:path>
            </a:pathLst>
          </a:custGeom>
          <a:noFill/>
          <a:ln>
            <a:solidFill>
              <a:schemeClr val="tx2">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28127" y="4648200"/>
            <a:ext cx="715873" cy="381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accent1">
                    <a:lumMod val="50000"/>
                  </a:schemeClr>
                </a:solidFill>
              </a:rPr>
              <a:t>0</a:t>
            </a:r>
            <a:endParaRPr lang="en-US" sz="2800" b="1" dirty="0">
              <a:solidFill>
                <a:schemeClr val="accent1">
                  <a:lumMod val="50000"/>
                </a:schemeClr>
              </a:solidFill>
            </a:endParaRPr>
          </a:p>
        </p:txBody>
      </p:sp>
      <p:sp>
        <p:nvSpPr>
          <p:cNvPr id="14" name="Rectangle 13"/>
          <p:cNvSpPr/>
          <p:nvPr/>
        </p:nvSpPr>
        <p:spPr>
          <a:xfrm>
            <a:off x="8428126" y="5016500"/>
            <a:ext cx="715873" cy="381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accent1">
                    <a:lumMod val="50000"/>
                  </a:schemeClr>
                </a:solidFill>
              </a:rPr>
              <a:t>0</a:t>
            </a:r>
            <a:endParaRPr lang="en-US" sz="2800" b="1" dirty="0">
              <a:solidFill>
                <a:schemeClr val="accent1">
                  <a:lumMod val="50000"/>
                </a:schemeClr>
              </a:solidFill>
            </a:endParaRPr>
          </a:p>
        </p:txBody>
      </p:sp>
    </p:spTree>
    <p:extLst>
      <p:ext uri="{BB962C8B-B14F-4D97-AF65-F5344CB8AC3E}">
        <p14:creationId xmlns:p14="http://schemas.microsoft.com/office/powerpoint/2010/main" val="15047810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457200"/>
            <a:ext cx="7162801" cy="5638800"/>
          </a:xfrm>
        </p:spPr>
        <p:txBody>
          <a:bodyPr>
            <a:normAutofit/>
          </a:bodyPr>
          <a:lstStyle/>
          <a:p>
            <a:pPr marL="0" indent="0">
              <a:buNone/>
            </a:pPr>
            <a:r>
              <a:rPr lang="fa-IR" sz="2000" b="1" u="sng" dirty="0" smtClean="0"/>
              <a:t>تذکر</a:t>
            </a:r>
            <a:r>
              <a:rPr lang="fa-IR" sz="2000" b="1" u="sng" dirty="0"/>
              <a:t>: </a:t>
            </a:r>
            <a:endParaRPr lang="en-US" sz="2000" b="1" u="sng" dirty="0" smtClean="0"/>
          </a:p>
          <a:p>
            <a:pPr marL="0" indent="0">
              <a:buNone/>
            </a:pPr>
            <a:r>
              <a:rPr lang="fa-IR" sz="2000" dirty="0" smtClean="0"/>
              <a:t>ممکن </a:t>
            </a:r>
            <a:r>
              <a:rPr lang="fa-IR" sz="2000" dirty="0"/>
              <a:t>است لازم باشد بهنگام سازی در چند جدول همزمان صورت گیرد</a:t>
            </a:r>
            <a:r>
              <a:rPr lang="fa-IR" sz="2000" dirty="0" smtClean="0"/>
              <a:t>.</a:t>
            </a:r>
          </a:p>
          <a:p>
            <a:pPr marL="0" indent="0">
              <a:buNone/>
            </a:pPr>
            <a:endParaRPr lang="en-US" sz="2000" dirty="0"/>
          </a:p>
          <a:p>
            <a:pPr marL="0" indent="0">
              <a:buNone/>
            </a:pPr>
            <a:r>
              <a:rPr lang="fa-IR" sz="2000" b="1" u="sng" dirty="0"/>
              <a:t>مثال 53: </a:t>
            </a:r>
            <a:endParaRPr lang="en-US" sz="2000" b="1" u="sng" dirty="0" smtClean="0"/>
          </a:p>
          <a:p>
            <a:pPr marL="320040" lvl="1" indent="0">
              <a:buNone/>
            </a:pPr>
            <a:r>
              <a:rPr lang="fa-IR" sz="2000" b="1" dirty="0" smtClean="0">
                <a:solidFill>
                  <a:schemeClr val="accent1">
                    <a:lumMod val="50000"/>
                  </a:schemeClr>
                </a:solidFill>
              </a:rPr>
              <a:t>شماره </a:t>
            </a:r>
            <a:r>
              <a:rPr lang="en-US" sz="2000" b="1" dirty="0">
                <a:solidFill>
                  <a:schemeClr val="accent1">
                    <a:lumMod val="50000"/>
                  </a:schemeClr>
                </a:solidFill>
              </a:rPr>
              <a:t>S1</a:t>
            </a:r>
            <a:r>
              <a:rPr lang="fa-IR" sz="2000" b="1" dirty="0">
                <a:solidFill>
                  <a:schemeClr val="accent1">
                    <a:lumMod val="50000"/>
                  </a:schemeClr>
                </a:solidFill>
              </a:rPr>
              <a:t> را در جدول </a:t>
            </a:r>
            <a:r>
              <a:rPr lang="en-US" sz="2000" b="1" dirty="0">
                <a:solidFill>
                  <a:schemeClr val="accent1">
                    <a:lumMod val="50000"/>
                  </a:schemeClr>
                </a:solidFill>
              </a:rPr>
              <a:t>S</a:t>
            </a:r>
            <a:r>
              <a:rPr lang="fa-IR" sz="2000" b="1" dirty="0">
                <a:solidFill>
                  <a:schemeClr val="accent1">
                    <a:lumMod val="50000"/>
                  </a:schemeClr>
                </a:solidFill>
              </a:rPr>
              <a:t> به </a:t>
            </a:r>
            <a:r>
              <a:rPr lang="en-US" sz="2000" b="1" dirty="0">
                <a:solidFill>
                  <a:schemeClr val="accent1">
                    <a:lumMod val="50000"/>
                  </a:schemeClr>
                </a:solidFill>
              </a:rPr>
              <a:t>S11</a:t>
            </a:r>
            <a:r>
              <a:rPr lang="fa-IR" sz="2000" b="1" dirty="0">
                <a:solidFill>
                  <a:schemeClr val="accent1">
                    <a:lumMod val="50000"/>
                  </a:schemeClr>
                </a:solidFill>
              </a:rPr>
              <a:t> تبدیل کنید:</a:t>
            </a:r>
            <a:endParaRPr lang="en-US" sz="2000" b="1" dirty="0">
              <a:solidFill>
                <a:schemeClr val="accent1">
                  <a:lumMod val="50000"/>
                </a:schemeClr>
              </a:solidFill>
            </a:endParaRPr>
          </a:p>
          <a:p>
            <a:pPr marL="0" indent="0" algn="l">
              <a:buNone/>
            </a:pPr>
            <a:endParaRPr lang="en-US" sz="2000" dirty="0" smtClean="0"/>
          </a:p>
          <a:p>
            <a:pPr marL="0" indent="0" algn="l">
              <a:buNone/>
            </a:pPr>
            <a:endParaRPr lang="en-US" sz="2000" dirty="0" smtClean="0"/>
          </a:p>
          <a:p>
            <a:pPr marL="0" indent="0" algn="l">
              <a:buNone/>
            </a:pPr>
            <a:r>
              <a:rPr lang="fa-IR" sz="2000" dirty="0"/>
              <a:t> </a:t>
            </a:r>
            <a:r>
              <a:rPr lang="en-US" sz="2000" dirty="0" smtClean="0"/>
              <a:t>Update S Set S#=‘S11’ where S#=‘S1’</a:t>
            </a:r>
          </a:p>
          <a:p>
            <a:pPr marL="0" indent="0">
              <a:buNone/>
            </a:pPr>
            <a:endParaRPr lang="en-US" sz="2000" dirty="0" smtClean="0"/>
          </a:p>
          <a:p>
            <a:pPr marL="0" indent="0">
              <a:buNone/>
            </a:pPr>
            <a:endParaRPr lang="en-US" sz="2000" dirty="0"/>
          </a:p>
          <a:p>
            <a:pPr marL="0" indent="0">
              <a:buNone/>
            </a:pPr>
            <a:r>
              <a:rPr lang="fa-IR" sz="2000" dirty="0" smtClean="0"/>
              <a:t>از </a:t>
            </a:r>
            <a:r>
              <a:rPr lang="fa-IR" sz="2000" dirty="0"/>
              <a:t>آنجا که </a:t>
            </a:r>
            <a:r>
              <a:rPr lang="en-US" sz="2000" dirty="0"/>
              <a:t>S#</a:t>
            </a:r>
            <a:r>
              <a:rPr lang="fa-IR" sz="2000" dirty="0"/>
              <a:t> در جدول </a:t>
            </a:r>
            <a:r>
              <a:rPr lang="en-US" sz="2000" dirty="0"/>
              <a:t>SP</a:t>
            </a:r>
            <a:r>
              <a:rPr lang="fa-IR" sz="2000" dirty="0"/>
              <a:t> کلید خارجی است پس تغییرات </a:t>
            </a:r>
            <a:r>
              <a:rPr lang="en-US" sz="2000" dirty="0"/>
              <a:t>S#</a:t>
            </a:r>
            <a:r>
              <a:rPr lang="fa-IR" sz="2000" dirty="0"/>
              <a:t> در جدول </a:t>
            </a:r>
            <a:r>
              <a:rPr lang="en-US" sz="2000" dirty="0"/>
              <a:t>S</a:t>
            </a:r>
            <a:r>
              <a:rPr lang="fa-IR" sz="2000" dirty="0"/>
              <a:t> باید به ستون </a:t>
            </a:r>
            <a:r>
              <a:rPr lang="en-US" sz="2000" dirty="0"/>
              <a:t>S#</a:t>
            </a:r>
            <a:r>
              <a:rPr lang="fa-IR" sz="2000" dirty="0"/>
              <a:t> در جدول </a:t>
            </a:r>
            <a:r>
              <a:rPr lang="en-US" sz="2000" dirty="0"/>
              <a:t>SP</a:t>
            </a:r>
            <a:r>
              <a:rPr lang="fa-IR" sz="2000" dirty="0"/>
              <a:t> نیز اعمال گردد</a:t>
            </a:r>
            <a:r>
              <a:rPr lang="fa-IR" sz="2000" dirty="0" smtClean="0"/>
              <a:t>.</a:t>
            </a:r>
            <a:endParaRPr lang="en-US" sz="2000" dirty="0" smtClean="0"/>
          </a:p>
          <a:p>
            <a:pPr marL="0" indent="0">
              <a:buNone/>
            </a:pPr>
            <a:endParaRPr lang="en-US" sz="2000" dirty="0"/>
          </a:p>
          <a:p>
            <a:pPr marL="0" indent="0" algn="l">
              <a:buNone/>
            </a:pPr>
            <a:r>
              <a:rPr lang="en-US" sz="2000" dirty="0"/>
              <a:t>Update SP Set S#=‘S11’ where S#=‘S1’</a:t>
            </a:r>
          </a:p>
          <a:p>
            <a:pPr marL="0" indent="0">
              <a:buNone/>
            </a:pP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0" y="381000"/>
            <a:ext cx="2230299"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0" y="2558610"/>
            <a:ext cx="1392369" cy="42257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50800" y="4114800"/>
            <a:ext cx="457200" cy="24694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accent1">
                    <a:lumMod val="50000"/>
                  </a:schemeClr>
                </a:solidFill>
              </a:rPr>
              <a:t>S11</a:t>
            </a:r>
            <a:endParaRPr lang="en-US" sz="1100" b="1" dirty="0">
              <a:solidFill>
                <a:schemeClr val="accent1">
                  <a:lumMod val="50000"/>
                </a:schemeClr>
              </a:solidFill>
            </a:endParaRPr>
          </a:p>
        </p:txBody>
      </p:sp>
      <p:sp>
        <p:nvSpPr>
          <p:cNvPr id="13" name="Rectangle 12"/>
          <p:cNvSpPr/>
          <p:nvPr/>
        </p:nvSpPr>
        <p:spPr>
          <a:xfrm>
            <a:off x="50800" y="3200400"/>
            <a:ext cx="457200" cy="24694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accent1">
                    <a:lumMod val="50000"/>
                  </a:schemeClr>
                </a:solidFill>
              </a:rPr>
              <a:t>S11</a:t>
            </a:r>
            <a:endParaRPr lang="en-US" sz="1100" b="1" dirty="0">
              <a:solidFill>
                <a:schemeClr val="accent1">
                  <a:lumMod val="50000"/>
                </a:schemeClr>
              </a:solidFill>
            </a:endParaRPr>
          </a:p>
        </p:txBody>
      </p:sp>
      <p:sp>
        <p:nvSpPr>
          <p:cNvPr id="16" name="Rectangle 15"/>
          <p:cNvSpPr/>
          <p:nvPr/>
        </p:nvSpPr>
        <p:spPr>
          <a:xfrm>
            <a:off x="50800" y="3505200"/>
            <a:ext cx="457200" cy="24694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accent1">
                    <a:lumMod val="50000"/>
                  </a:schemeClr>
                </a:solidFill>
              </a:rPr>
              <a:t>S11</a:t>
            </a:r>
            <a:endParaRPr lang="en-US" sz="1100" b="1" dirty="0">
              <a:solidFill>
                <a:schemeClr val="accent1">
                  <a:lumMod val="50000"/>
                </a:schemeClr>
              </a:solidFill>
            </a:endParaRPr>
          </a:p>
        </p:txBody>
      </p:sp>
      <p:sp>
        <p:nvSpPr>
          <p:cNvPr id="17" name="Rectangle 16"/>
          <p:cNvSpPr/>
          <p:nvPr/>
        </p:nvSpPr>
        <p:spPr>
          <a:xfrm>
            <a:off x="50800" y="3810000"/>
            <a:ext cx="457200" cy="24694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accent1">
                    <a:lumMod val="50000"/>
                  </a:schemeClr>
                </a:solidFill>
              </a:rPr>
              <a:t>S11</a:t>
            </a:r>
            <a:endParaRPr lang="en-US" sz="1100" b="1" dirty="0">
              <a:solidFill>
                <a:schemeClr val="accent1">
                  <a:lumMod val="50000"/>
                </a:schemeClr>
              </a:solidFill>
            </a:endParaRPr>
          </a:p>
        </p:txBody>
      </p:sp>
      <p:sp>
        <p:nvSpPr>
          <p:cNvPr id="19" name="Rectangle 18"/>
          <p:cNvSpPr/>
          <p:nvPr/>
        </p:nvSpPr>
        <p:spPr>
          <a:xfrm>
            <a:off x="50800" y="4401256"/>
            <a:ext cx="457200" cy="24694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accent1">
                    <a:lumMod val="50000"/>
                  </a:schemeClr>
                </a:solidFill>
              </a:rPr>
              <a:t>S11</a:t>
            </a:r>
            <a:endParaRPr lang="en-US" sz="1100" b="1" dirty="0">
              <a:solidFill>
                <a:schemeClr val="accent1">
                  <a:lumMod val="50000"/>
                </a:schemeClr>
              </a:solidFill>
            </a:endParaRPr>
          </a:p>
        </p:txBody>
      </p:sp>
      <p:sp>
        <p:nvSpPr>
          <p:cNvPr id="20" name="Rectangle 19"/>
          <p:cNvSpPr/>
          <p:nvPr/>
        </p:nvSpPr>
        <p:spPr>
          <a:xfrm>
            <a:off x="50800" y="4706056"/>
            <a:ext cx="457200" cy="24694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accent1">
                    <a:lumMod val="50000"/>
                  </a:schemeClr>
                </a:solidFill>
              </a:rPr>
              <a:t>S11</a:t>
            </a:r>
            <a:endParaRPr lang="en-US" sz="1100" b="1" dirty="0">
              <a:solidFill>
                <a:schemeClr val="accent1">
                  <a:lumMod val="50000"/>
                </a:schemeClr>
              </a:solidFill>
            </a:endParaRPr>
          </a:p>
        </p:txBody>
      </p:sp>
      <p:sp>
        <p:nvSpPr>
          <p:cNvPr id="22" name="Rectangle 21"/>
          <p:cNvSpPr/>
          <p:nvPr/>
        </p:nvSpPr>
        <p:spPr>
          <a:xfrm>
            <a:off x="50800" y="920044"/>
            <a:ext cx="457200" cy="246944"/>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accent1">
                    <a:lumMod val="50000"/>
                  </a:schemeClr>
                </a:solidFill>
              </a:rPr>
              <a:t>S11</a:t>
            </a:r>
            <a:endParaRPr lang="en-US" sz="1100" b="1" dirty="0">
              <a:solidFill>
                <a:schemeClr val="accent1">
                  <a:lumMod val="50000"/>
                </a:schemeClr>
              </a:solidFill>
            </a:endParaRPr>
          </a:p>
        </p:txBody>
      </p:sp>
    </p:spTree>
    <p:extLst>
      <p:ext uri="{BB962C8B-B14F-4D97-AF65-F5344CB8AC3E}">
        <p14:creationId xmlns:p14="http://schemas.microsoft.com/office/powerpoint/2010/main" val="93936242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14" dur="500"/>
                                        <p:tgtEl>
                                          <p:spTgt spid="3">
                                            <p:txEl>
                                              <p:pRg st="10" end="1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randombar(horizontal)">
                                      <p:cBhvr>
                                        <p:cTn id="31" dur="500"/>
                                        <p:tgtEl>
                                          <p:spTgt spid="1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randombar(horizontal)">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39"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6" grpId="0" animBg="1"/>
      <p:bldP spid="17" grpId="0" animBg="1"/>
      <p:bldP spid="19" grpId="0" animBg="1"/>
      <p:bldP spid="20" grpId="0" animBg="1"/>
      <p:bldP spid="2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 </a:t>
            </a:r>
            <a:r>
              <a:rPr lang="en-US" dirty="0" smtClean="0"/>
              <a:t>Delete</a:t>
            </a:r>
            <a:endParaRPr lang="en-US" dirty="0"/>
          </a:p>
        </p:txBody>
      </p:sp>
      <p:sp>
        <p:nvSpPr>
          <p:cNvPr id="3" name="Content Placeholder 2"/>
          <p:cNvSpPr>
            <a:spLocks noGrp="1"/>
          </p:cNvSpPr>
          <p:nvPr>
            <p:ph idx="1"/>
          </p:nvPr>
        </p:nvSpPr>
        <p:spPr>
          <a:xfrm>
            <a:off x="457200" y="1676400"/>
            <a:ext cx="8153400" cy="4419600"/>
          </a:xfrm>
        </p:spPr>
        <p:txBody>
          <a:bodyPr/>
          <a:lstStyle/>
          <a:p>
            <a:pPr marL="0" indent="0">
              <a:buNone/>
            </a:pPr>
            <a:r>
              <a:rPr lang="fa-IR" dirty="0" smtClean="0"/>
              <a:t>شکل </a:t>
            </a:r>
            <a:r>
              <a:rPr lang="fa-IR" dirty="0"/>
              <a:t>کلی این دستور که برای حذف سطرها استفاده می شود به صورت زیر است:</a:t>
            </a:r>
            <a:endParaRPr lang="en-US" dirty="0"/>
          </a:p>
          <a:p>
            <a:pPr marL="0" indent="0" algn="l" rtl="0">
              <a:buNone/>
            </a:pPr>
            <a:r>
              <a:rPr lang="fa-IR" dirty="0"/>
              <a:t> </a:t>
            </a:r>
            <a:r>
              <a:rPr lang="en-US" dirty="0" smtClean="0"/>
              <a:t>Delete From </a:t>
            </a:r>
            <a:r>
              <a:rPr lang="fa-IR" dirty="0" smtClean="0"/>
              <a:t>&lt; نام جدول&gt;</a:t>
            </a:r>
            <a:r>
              <a:rPr lang="en-US" dirty="0" smtClean="0"/>
              <a:t> [ where </a:t>
            </a:r>
            <a:r>
              <a:rPr lang="fa-IR" dirty="0" smtClean="0"/>
              <a:t>&lt; شرط&gt;</a:t>
            </a:r>
            <a:r>
              <a:rPr lang="en-US" dirty="0" smtClean="0"/>
              <a:t> ]</a:t>
            </a:r>
            <a:endParaRPr lang="en-US" dirty="0"/>
          </a:p>
          <a:p>
            <a:endParaRPr lang="fa-IR" dirty="0" smtClean="0"/>
          </a:p>
          <a:p>
            <a:endParaRPr lang="fa-IR" dirty="0"/>
          </a:p>
          <a:p>
            <a:pPr marL="0" indent="0">
              <a:buNone/>
            </a:pPr>
            <a:r>
              <a:rPr lang="fa-IR" b="1" u="sng" dirty="0" smtClean="0"/>
              <a:t>مثال </a:t>
            </a:r>
            <a:r>
              <a:rPr lang="fa-IR" b="1" u="sng" dirty="0"/>
              <a:t>54: </a:t>
            </a:r>
            <a:endParaRPr lang="fa-IR" b="1" u="sng" dirty="0" smtClean="0"/>
          </a:p>
          <a:p>
            <a:pPr marL="320040" lvl="1" indent="0">
              <a:buNone/>
            </a:pPr>
            <a:r>
              <a:rPr lang="fa-IR" b="1" dirty="0" smtClean="0">
                <a:solidFill>
                  <a:schemeClr val="accent1">
                    <a:lumMod val="50000"/>
                  </a:schemeClr>
                </a:solidFill>
              </a:rPr>
              <a:t>تهیه </a:t>
            </a:r>
            <a:r>
              <a:rPr lang="fa-IR" b="1" dirty="0">
                <a:solidFill>
                  <a:schemeClr val="accent1">
                    <a:lumMod val="50000"/>
                  </a:schemeClr>
                </a:solidFill>
              </a:rPr>
              <a:t>کننده </a:t>
            </a:r>
            <a:r>
              <a:rPr lang="en-US" b="1" dirty="0">
                <a:solidFill>
                  <a:schemeClr val="accent1">
                    <a:lumMod val="50000"/>
                  </a:schemeClr>
                </a:solidFill>
              </a:rPr>
              <a:t>S5</a:t>
            </a:r>
            <a:r>
              <a:rPr lang="fa-IR" b="1" dirty="0">
                <a:solidFill>
                  <a:schemeClr val="accent1">
                    <a:lumMod val="50000"/>
                  </a:schemeClr>
                </a:solidFill>
              </a:rPr>
              <a:t> را حذف کنید.</a:t>
            </a:r>
            <a:endParaRPr lang="en-US" b="1" dirty="0">
              <a:solidFill>
                <a:schemeClr val="accent1">
                  <a:lumMod val="50000"/>
                </a:schemeClr>
              </a:solidFill>
            </a:endParaRPr>
          </a:p>
          <a:p>
            <a:pPr marL="0" indent="0" algn="l">
              <a:buNone/>
            </a:pPr>
            <a:r>
              <a:rPr lang="fa-IR" dirty="0"/>
              <a:t> </a:t>
            </a:r>
            <a:r>
              <a:rPr lang="en-US" dirty="0" smtClean="0"/>
              <a:t>Delete From S where S#=‘S5’</a:t>
            </a:r>
            <a:endParaRPr lang="en-US" dirty="0"/>
          </a:p>
          <a:p>
            <a:pPr marL="0" indent="0">
              <a:buNone/>
            </a:pPr>
            <a:r>
              <a:rPr lang="fa-IR" b="1" u="sng" dirty="0"/>
              <a:t>مثال55: </a:t>
            </a:r>
            <a:endParaRPr lang="fa-IR" b="1" u="sng" dirty="0" smtClean="0"/>
          </a:p>
          <a:p>
            <a:pPr marL="320040" lvl="1" indent="0">
              <a:buNone/>
            </a:pPr>
            <a:r>
              <a:rPr lang="fa-IR" b="1" dirty="0" smtClean="0">
                <a:solidFill>
                  <a:schemeClr val="accent1">
                    <a:lumMod val="50000"/>
                  </a:schemeClr>
                </a:solidFill>
              </a:rPr>
              <a:t>تمام </a:t>
            </a:r>
            <a:r>
              <a:rPr lang="fa-IR" b="1" dirty="0">
                <a:solidFill>
                  <a:schemeClr val="accent1">
                    <a:lumMod val="50000"/>
                  </a:schemeClr>
                </a:solidFill>
              </a:rPr>
              <a:t>محموله هایی که تعداد </a:t>
            </a:r>
            <a:r>
              <a:rPr lang="fa-IR" b="1" dirty="0" smtClean="0">
                <a:solidFill>
                  <a:schemeClr val="accent1">
                    <a:lumMod val="50000"/>
                  </a:schemeClr>
                </a:solidFill>
              </a:rPr>
              <a:t>آن ها </a:t>
            </a:r>
            <a:r>
              <a:rPr lang="fa-IR" b="1" dirty="0">
                <a:solidFill>
                  <a:schemeClr val="accent1">
                    <a:lumMod val="50000"/>
                  </a:schemeClr>
                </a:solidFill>
              </a:rPr>
              <a:t>از 300 بیشتر است را حذف کنید.</a:t>
            </a:r>
            <a:endParaRPr lang="en-US" b="1" dirty="0">
              <a:solidFill>
                <a:schemeClr val="accent1">
                  <a:lumMod val="50000"/>
                </a:schemeClr>
              </a:solidFill>
            </a:endParaRPr>
          </a:p>
          <a:p>
            <a:pPr marL="0" indent="0" algn="l">
              <a:buNone/>
            </a:pPr>
            <a:r>
              <a:rPr lang="fa-IR" dirty="0"/>
              <a:t> </a:t>
            </a:r>
            <a:r>
              <a:rPr lang="en-US" dirty="0"/>
              <a:t>Delete From </a:t>
            </a:r>
            <a:r>
              <a:rPr lang="en-US" dirty="0" smtClean="0"/>
              <a:t>SP </a:t>
            </a:r>
            <a:r>
              <a:rPr lang="en-US" dirty="0"/>
              <a:t>where </a:t>
            </a:r>
            <a:r>
              <a:rPr lang="en-US" dirty="0" smtClean="0"/>
              <a:t>QTY&gt;300</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82</a:t>
            </a:fld>
            <a:endParaRPr lang="en-US"/>
          </a:p>
        </p:txBody>
      </p:sp>
    </p:spTree>
    <p:extLst>
      <p:ext uri="{BB962C8B-B14F-4D97-AF65-F5344CB8AC3E}">
        <p14:creationId xmlns:p14="http://schemas.microsoft.com/office/powerpoint/2010/main" val="104370040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7" dur="500"/>
                                        <p:tgtEl>
                                          <p:spTgt spid="3">
                                            <p:txEl>
                                              <p:pRg st="7" end="7"/>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0" dur="500"/>
                                        <p:tgtEl>
                                          <p:spTgt spid="3">
                                            <p:txEl>
                                              <p:pRg st="8" end="8"/>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Effect transition="in" filter="randombar(horizontal)">
                                      <p:cBhvr>
                                        <p:cTn id="1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 </a:t>
            </a:r>
            <a:r>
              <a:rPr lang="en-US" dirty="0" smtClean="0"/>
              <a:t>Delete</a:t>
            </a:r>
            <a:endParaRPr lang="en-US" dirty="0"/>
          </a:p>
        </p:txBody>
      </p:sp>
      <p:sp>
        <p:nvSpPr>
          <p:cNvPr id="3" name="Content Placeholder 2"/>
          <p:cNvSpPr>
            <a:spLocks noGrp="1"/>
          </p:cNvSpPr>
          <p:nvPr>
            <p:ph idx="1"/>
          </p:nvPr>
        </p:nvSpPr>
        <p:spPr>
          <a:xfrm>
            <a:off x="457200" y="1676400"/>
            <a:ext cx="8153400" cy="4419600"/>
          </a:xfrm>
        </p:spPr>
        <p:txBody>
          <a:bodyPr>
            <a:normAutofit fontScale="92500" lnSpcReduction="20000"/>
          </a:bodyPr>
          <a:lstStyle/>
          <a:p>
            <a:pPr marL="0" indent="0">
              <a:buNone/>
            </a:pPr>
            <a:r>
              <a:rPr lang="fa-IR" b="1" u="sng" dirty="0"/>
              <a:t>مثال 56</a:t>
            </a:r>
            <a:r>
              <a:rPr lang="fa-IR" b="1" u="sng" dirty="0" smtClean="0"/>
              <a:t>:</a:t>
            </a:r>
            <a:endParaRPr lang="en-US" b="1" u="sng" dirty="0" smtClean="0"/>
          </a:p>
          <a:p>
            <a:pPr marL="320040" lvl="1" indent="0">
              <a:buNone/>
            </a:pPr>
            <a:r>
              <a:rPr lang="fa-IR" b="1" dirty="0" smtClean="0">
                <a:solidFill>
                  <a:schemeClr val="accent1">
                    <a:lumMod val="50000"/>
                  </a:schemeClr>
                </a:solidFill>
              </a:rPr>
              <a:t> </a:t>
            </a:r>
            <a:r>
              <a:rPr lang="fa-IR" b="1" dirty="0">
                <a:solidFill>
                  <a:schemeClr val="accent1">
                    <a:lumMod val="50000"/>
                  </a:schemeClr>
                </a:solidFill>
              </a:rPr>
              <a:t>تمام محموله ها را حذف کنید ( یعنی تمام سطرهای جدول </a:t>
            </a:r>
            <a:r>
              <a:rPr lang="en-US" b="1" dirty="0">
                <a:solidFill>
                  <a:schemeClr val="accent1">
                    <a:lumMod val="50000"/>
                  </a:schemeClr>
                </a:solidFill>
              </a:rPr>
              <a:t>SP</a:t>
            </a:r>
            <a:r>
              <a:rPr lang="fa-IR" b="1" dirty="0">
                <a:solidFill>
                  <a:schemeClr val="accent1">
                    <a:lumMod val="50000"/>
                  </a:schemeClr>
                </a:solidFill>
              </a:rPr>
              <a:t> را)</a:t>
            </a:r>
            <a:endParaRPr lang="en-US" b="1" dirty="0">
              <a:solidFill>
                <a:schemeClr val="accent1">
                  <a:lumMod val="50000"/>
                </a:schemeClr>
              </a:solidFill>
            </a:endParaRPr>
          </a:p>
          <a:p>
            <a:pPr marL="0" indent="0" algn="l">
              <a:buNone/>
            </a:pPr>
            <a:r>
              <a:rPr lang="en-US" dirty="0"/>
              <a:t>Delete From SP </a:t>
            </a:r>
            <a:endParaRPr lang="en-US" dirty="0" smtClean="0"/>
          </a:p>
          <a:p>
            <a:pPr marL="320040" lvl="1" indent="0">
              <a:buNone/>
            </a:pPr>
            <a:r>
              <a:rPr lang="fa-IR" dirty="0" smtClean="0"/>
              <a:t>جدول </a:t>
            </a:r>
            <a:r>
              <a:rPr lang="en-US" dirty="0"/>
              <a:t>SP</a:t>
            </a:r>
            <a:r>
              <a:rPr lang="fa-IR" dirty="0"/>
              <a:t> هنوز وجود دارد ولی خالی است</a:t>
            </a:r>
            <a:r>
              <a:rPr lang="fa-IR" dirty="0" smtClean="0"/>
              <a:t>.</a:t>
            </a:r>
          </a:p>
          <a:p>
            <a:pPr marL="0" indent="0">
              <a:buNone/>
            </a:pPr>
            <a:endParaRPr lang="fa-IR" dirty="0"/>
          </a:p>
          <a:p>
            <a:pPr marL="0" indent="0">
              <a:buNone/>
            </a:pPr>
            <a:endParaRPr lang="fa-IR" dirty="0" smtClean="0"/>
          </a:p>
          <a:p>
            <a:pPr marL="0" indent="0">
              <a:buNone/>
            </a:pPr>
            <a:endParaRPr lang="en-US" dirty="0"/>
          </a:p>
          <a:p>
            <a:pPr marL="0" indent="0">
              <a:buNone/>
            </a:pPr>
            <a:r>
              <a:rPr lang="fa-IR" b="1" u="sng" dirty="0"/>
              <a:t>مثال 57</a:t>
            </a:r>
            <a:r>
              <a:rPr lang="fa-IR" b="1" u="sng" dirty="0" smtClean="0"/>
              <a:t>:</a:t>
            </a:r>
            <a:endParaRPr lang="en-US" b="1" u="sng" dirty="0" smtClean="0"/>
          </a:p>
          <a:p>
            <a:pPr marL="320040" lvl="1" indent="0">
              <a:buNone/>
            </a:pPr>
            <a:r>
              <a:rPr lang="fa-IR" b="1" dirty="0" smtClean="0">
                <a:solidFill>
                  <a:schemeClr val="accent1">
                    <a:lumMod val="50000"/>
                  </a:schemeClr>
                </a:solidFill>
              </a:rPr>
              <a:t> </a:t>
            </a:r>
            <a:r>
              <a:rPr lang="fa-IR" b="1" dirty="0">
                <a:solidFill>
                  <a:schemeClr val="accent1">
                    <a:lumMod val="50000"/>
                  </a:schemeClr>
                </a:solidFill>
              </a:rPr>
              <a:t>تمام محموله های تهیه کنندگان ساکن </a:t>
            </a:r>
            <a:r>
              <a:rPr lang="en-US" b="1" dirty="0">
                <a:solidFill>
                  <a:schemeClr val="accent1">
                    <a:lumMod val="50000"/>
                  </a:schemeClr>
                </a:solidFill>
              </a:rPr>
              <a:t>C3</a:t>
            </a:r>
            <a:r>
              <a:rPr lang="fa-IR" b="1" dirty="0">
                <a:solidFill>
                  <a:schemeClr val="accent1">
                    <a:lumMod val="50000"/>
                  </a:schemeClr>
                </a:solidFill>
              </a:rPr>
              <a:t> را حذف کنید</a:t>
            </a:r>
            <a:r>
              <a:rPr lang="fa-IR" b="1" dirty="0" smtClean="0">
                <a:solidFill>
                  <a:schemeClr val="accent1">
                    <a:lumMod val="50000"/>
                  </a:schemeClr>
                </a:solidFill>
              </a:rPr>
              <a:t>.</a:t>
            </a:r>
            <a:endParaRPr lang="en-US" b="1" dirty="0" smtClean="0">
              <a:solidFill>
                <a:schemeClr val="accent1">
                  <a:lumMod val="50000"/>
                </a:schemeClr>
              </a:solidFill>
            </a:endParaRPr>
          </a:p>
          <a:p>
            <a:pPr marL="320040" lvl="1" indent="0">
              <a:buNone/>
            </a:pPr>
            <a:endParaRPr lang="en-US" b="1" dirty="0">
              <a:solidFill>
                <a:schemeClr val="accent1">
                  <a:lumMod val="50000"/>
                </a:schemeClr>
              </a:solidFill>
            </a:endParaRPr>
          </a:p>
          <a:p>
            <a:pPr marL="0" indent="0" algn="l">
              <a:buNone/>
            </a:pPr>
            <a:r>
              <a:rPr lang="en-US" dirty="0" smtClean="0"/>
              <a:t>Delete </a:t>
            </a:r>
            <a:r>
              <a:rPr lang="en-US" dirty="0"/>
              <a:t>From </a:t>
            </a:r>
            <a:r>
              <a:rPr lang="en-US" dirty="0" smtClean="0"/>
              <a:t>SP </a:t>
            </a:r>
          </a:p>
          <a:p>
            <a:pPr marL="0" indent="0" algn="l">
              <a:buNone/>
            </a:pPr>
            <a:r>
              <a:rPr lang="en-US" dirty="0" smtClean="0"/>
              <a:t>Where</a:t>
            </a:r>
          </a:p>
          <a:p>
            <a:pPr marL="0" indent="0" algn="l">
              <a:buNone/>
            </a:pPr>
            <a:r>
              <a:rPr lang="en-US" dirty="0"/>
              <a:t> </a:t>
            </a:r>
            <a:r>
              <a:rPr lang="en-US" dirty="0" smtClean="0"/>
              <a:t>             S# in (Select S# from S where city=‘C3’)</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83</a:t>
            </a:fld>
            <a:endParaRPr lang="en-US"/>
          </a:p>
        </p:txBody>
      </p:sp>
    </p:spTree>
    <p:extLst>
      <p:ext uri="{BB962C8B-B14F-4D97-AF65-F5344CB8AC3E}">
        <p14:creationId xmlns:p14="http://schemas.microsoft.com/office/powerpoint/2010/main" val="1871596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5" dur="500"/>
                                        <p:tgtEl>
                                          <p:spTgt spid="3">
                                            <p:txEl>
                                              <p:pRg st="7" end="7"/>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8" dur="500"/>
                                        <p:tgtEl>
                                          <p:spTgt spid="3">
                                            <p:txEl>
                                              <p:pRg st="8" end="8"/>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23" dur="500"/>
                                        <p:tgtEl>
                                          <p:spTgt spid="3">
                                            <p:txEl>
                                              <p:pRg st="10" end="1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28" dur="500"/>
                                        <p:tgtEl>
                                          <p:spTgt spid="3">
                                            <p:txEl>
                                              <p:pRg st="11" end="1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33"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0"/>
            <a:ext cx="7543800" cy="5562600"/>
          </a:xfrm>
        </p:spPr>
        <p:txBody>
          <a:bodyPr/>
          <a:lstStyle/>
          <a:p>
            <a:pPr marL="0" indent="0">
              <a:buNone/>
            </a:pPr>
            <a:r>
              <a:rPr lang="fa-IR" b="1" u="sng" dirty="0"/>
              <a:t>تذکر</a:t>
            </a:r>
            <a:r>
              <a:rPr lang="fa-IR" b="1" u="sng" dirty="0" smtClean="0"/>
              <a:t>:</a:t>
            </a:r>
          </a:p>
          <a:p>
            <a:pPr marL="0" indent="0">
              <a:buNone/>
            </a:pPr>
            <a:r>
              <a:rPr lang="fa-IR" dirty="0" smtClean="0"/>
              <a:t> </a:t>
            </a:r>
            <a:r>
              <a:rPr lang="fa-IR" dirty="0"/>
              <a:t>اگر در دستور </a:t>
            </a:r>
            <a:r>
              <a:rPr lang="en-US" dirty="0"/>
              <a:t>Insert</a:t>
            </a:r>
            <a:r>
              <a:rPr lang="fa-IR" dirty="0"/>
              <a:t> ، </a:t>
            </a:r>
            <a:r>
              <a:rPr lang="en-US" dirty="0"/>
              <a:t>Update</a:t>
            </a:r>
            <a:r>
              <a:rPr lang="fa-IR" dirty="0"/>
              <a:t> و </a:t>
            </a:r>
            <a:r>
              <a:rPr lang="en-US" dirty="0"/>
              <a:t>Delete</a:t>
            </a:r>
            <a:r>
              <a:rPr lang="fa-IR" dirty="0"/>
              <a:t> یک پرس و جوی داخلی </a:t>
            </a:r>
            <a:r>
              <a:rPr lang="fa-IR" dirty="0" smtClean="0"/>
              <a:t>داشته </a:t>
            </a:r>
            <a:r>
              <a:rPr lang="fa-IR" dirty="0"/>
              <a:t>باشیم، در اینصورت در جلوی </a:t>
            </a:r>
            <a:r>
              <a:rPr lang="en-US" dirty="0"/>
              <a:t>From</a:t>
            </a:r>
            <a:r>
              <a:rPr lang="fa-IR" dirty="0"/>
              <a:t> در پرس و جوی داخلی نباید به جدولی ارجاع کرد که قرار است عملیات درج، حذف یا تغییر در </a:t>
            </a:r>
            <a:r>
              <a:rPr lang="fa-IR" dirty="0" smtClean="0"/>
              <a:t>آن </a:t>
            </a:r>
            <a:r>
              <a:rPr lang="fa-IR" dirty="0"/>
              <a:t>صورت گیرد</a:t>
            </a:r>
            <a:r>
              <a:rPr lang="fa-IR" dirty="0" smtClean="0"/>
              <a:t>.</a:t>
            </a:r>
          </a:p>
          <a:p>
            <a:pPr marL="0" indent="0">
              <a:buNone/>
            </a:pPr>
            <a:endParaRPr lang="en-US" dirty="0"/>
          </a:p>
          <a:p>
            <a:pPr marL="0" indent="0">
              <a:buNone/>
            </a:pPr>
            <a:r>
              <a:rPr lang="fa-IR" b="1" u="sng" dirty="0"/>
              <a:t>مثال 58: </a:t>
            </a:r>
            <a:endParaRPr lang="fa-IR" b="1" u="sng" dirty="0" smtClean="0"/>
          </a:p>
          <a:p>
            <a:pPr marL="320040" lvl="1" indent="0">
              <a:buNone/>
            </a:pPr>
            <a:r>
              <a:rPr lang="fa-IR" b="1" dirty="0" smtClean="0">
                <a:solidFill>
                  <a:schemeClr val="accent1">
                    <a:lumMod val="50000"/>
                  </a:schemeClr>
                </a:solidFill>
              </a:rPr>
              <a:t>حذف </a:t>
            </a:r>
            <a:r>
              <a:rPr lang="fa-IR" b="1" dirty="0">
                <a:solidFill>
                  <a:schemeClr val="accent1">
                    <a:lumMod val="50000"/>
                  </a:schemeClr>
                </a:solidFill>
              </a:rPr>
              <a:t>تهیه کنندگانی که وضعیت </a:t>
            </a:r>
            <a:r>
              <a:rPr lang="fa-IR" b="1" dirty="0" smtClean="0">
                <a:solidFill>
                  <a:schemeClr val="accent1">
                    <a:lumMod val="50000"/>
                  </a:schemeClr>
                </a:solidFill>
              </a:rPr>
              <a:t>آن ها </a:t>
            </a:r>
            <a:r>
              <a:rPr lang="fa-IR" b="1" dirty="0">
                <a:solidFill>
                  <a:schemeClr val="accent1">
                    <a:lumMod val="50000"/>
                  </a:schemeClr>
                </a:solidFill>
              </a:rPr>
              <a:t>از میانگین </a:t>
            </a:r>
            <a:r>
              <a:rPr lang="fa-IR" b="1" dirty="0" smtClean="0">
                <a:solidFill>
                  <a:schemeClr val="accent1">
                    <a:lumMod val="50000"/>
                  </a:schemeClr>
                </a:solidFill>
              </a:rPr>
              <a:t>وضعیت ها </a:t>
            </a:r>
            <a:r>
              <a:rPr lang="fa-IR" b="1" dirty="0">
                <a:solidFill>
                  <a:schemeClr val="accent1">
                    <a:lumMod val="50000"/>
                  </a:schemeClr>
                </a:solidFill>
              </a:rPr>
              <a:t>کمتر است.</a:t>
            </a:r>
            <a:endParaRPr lang="en-US" b="1" dirty="0">
              <a:solidFill>
                <a:schemeClr val="accent1">
                  <a:lumMod val="50000"/>
                </a:schemeClr>
              </a:solidFill>
            </a:endParaRPr>
          </a:p>
          <a:p>
            <a:pPr marL="0" indent="0" algn="l">
              <a:buNone/>
            </a:pPr>
            <a:r>
              <a:rPr lang="en-US" dirty="0" smtClean="0"/>
              <a:t>Delete From </a:t>
            </a:r>
            <a:r>
              <a:rPr lang="en-US" sz="3200" dirty="0" smtClean="0">
                <a:solidFill>
                  <a:srgbClr val="FF0000"/>
                </a:solidFill>
              </a:rPr>
              <a:t>S</a:t>
            </a:r>
            <a:endParaRPr lang="en-US" dirty="0" smtClean="0">
              <a:solidFill>
                <a:srgbClr val="FF0000"/>
              </a:solidFill>
            </a:endParaRPr>
          </a:p>
          <a:p>
            <a:pPr marL="0" indent="0" algn="l">
              <a:buNone/>
            </a:pPr>
            <a:r>
              <a:rPr lang="en-US" dirty="0" smtClean="0"/>
              <a:t> Where Status &lt; (select </a:t>
            </a:r>
            <a:r>
              <a:rPr lang="en-US" sz="2000" dirty="0" smtClean="0"/>
              <a:t>AVG</a:t>
            </a:r>
            <a:r>
              <a:rPr lang="en-US" dirty="0" smtClean="0"/>
              <a:t> </a:t>
            </a:r>
            <a:r>
              <a:rPr lang="en-US" sz="2000" dirty="0" smtClean="0"/>
              <a:t>(Status) </a:t>
            </a:r>
            <a:r>
              <a:rPr lang="en-US" dirty="0" smtClean="0"/>
              <a:t>from </a:t>
            </a:r>
            <a:r>
              <a:rPr lang="en-US" sz="3200" dirty="0" smtClean="0">
                <a:solidFill>
                  <a:srgbClr val="FF0000"/>
                </a:solidFill>
              </a:rPr>
              <a:t>S</a:t>
            </a:r>
            <a:r>
              <a:rPr lang="en-US" dirty="0" smtClean="0"/>
              <a:t>)</a:t>
            </a:r>
            <a:endParaRPr lang="en-US" dirty="0"/>
          </a:p>
          <a:p>
            <a:pPr marL="0" indent="0">
              <a:buNone/>
            </a:pPr>
            <a:r>
              <a:rPr lang="fa-IR" dirty="0"/>
              <a:t>دستور فوق غلط است.</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84</a:t>
            </a:fld>
            <a:endParaRPr lang="en-US"/>
          </a:p>
        </p:txBody>
      </p:sp>
    </p:spTree>
    <p:extLst>
      <p:ext uri="{BB962C8B-B14F-4D97-AF65-F5344CB8AC3E}">
        <p14:creationId xmlns:p14="http://schemas.microsoft.com/office/powerpoint/2010/main" val="84273952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دیدها </a:t>
            </a:r>
            <a:r>
              <a:rPr lang="en-US" dirty="0"/>
              <a:t>(View)</a:t>
            </a:r>
            <a:r>
              <a:rPr lang="fa-IR" dirty="0"/>
              <a:t> یا </a:t>
            </a:r>
            <a:r>
              <a:rPr lang="fa-IR" dirty="0" smtClean="0"/>
              <a:t>دیدگاه</a:t>
            </a:r>
            <a:endParaRPr lang="en-US" dirty="0"/>
          </a:p>
        </p:txBody>
      </p:sp>
      <p:sp>
        <p:nvSpPr>
          <p:cNvPr id="3" name="Content Placeholder 2"/>
          <p:cNvSpPr>
            <a:spLocks noGrp="1"/>
          </p:cNvSpPr>
          <p:nvPr>
            <p:ph idx="1"/>
          </p:nvPr>
        </p:nvSpPr>
        <p:spPr>
          <a:xfrm>
            <a:off x="228600" y="1676400"/>
            <a:ext cx="8534400" cy="4419600"/>
          </a:xfrm>
        </p:spPr>
        <p:txBody>
          <a:bodyPr>
            <a:normAutofit fontScale="92500" lnSpcReduction="10000"/>
          </a:bodyPr>
          <a:lstStyle/>
          <a:p>
            <a:pPr marL="0" indent="0">
              <a:buNone/>
            </a:pPr>
            <a:r>
              <a:rPr lang="fa-IR" dirty="0" smtClean="0"/>
              <a:t>دید </a:t>
            </a:r>
            <a:r>
              <a:rPr lang="fa-IR" dirty="0"/>
              <a:t>جدولی مجازی است، یعنی جدولی که در واقع وجود ندارد ولی به نظر کاربر چنین می آید که وجود دارد. </a:t>
            </a:r>
            <a:endParaRPr lang="fa-IR" dirty="0" smtClean="0"/>
          </a:p>
          <a:p>
            <a:pPr marL="0" indent="0">
              <a:buNone/>
            </a:pPr>
            <a:r>
              <a:rPr lang="fa-IR" dirty="0" smtClean="0"/>
              <a:t>برای </a:t>
            </a:r>
            <a:r>
              <a:rPr lang="fa-IR" dirty="0"/>
              <a:t>ساخت دید از دستور </a:t>
            </a:r>
            <a:r>
              <a:rPr lang="en-US" dirty="0"/>
              <a:t>Create View</a:t>
            </a:r>
            <a:r>
              <a:rPr lang="fa-IR" dirty="0"/>
              <a:t> با فرم کلی زیر استفاده می شود</a:t>
            </a:r>
            <a:r>
              <a:rPr lang="fa-IR" dirty="0" smtClean="0"/>
              <a:t>:</a:t>
            </a:r>
          </a:p>
          <a:p>
            <a:pPr marL="0" indent="0" algn="l">
              <a:buNone/>
            </a:pPr>
            <a:endParaRPr lang="en-US" dirty="0"/>
          </a:p>
          <a:p>
            <a:pPr marL="0" indent="0" algn="l" rtl="0">
              <a:buNone/>
            </a:pPr>
            <a:r>
              <a:rPr lang="en-US" dirty="0"/>
              <a:t>Create   View &lt;</a:t>
            </a:r>
            <a:r>
              <a:rPr lang="fa-IR" dirty="0"/>
              <a:t>نام دید</a:t>
            </a:r>
            <a:r>
              <a:rPr lang="en-US" dirty="0"/>
              <a:t>&gt; [(</a:t>
            </a:r>
            <a:r>
              <a:rPr lang="fa-IR" dirty="0"/>
              <a:t>فیلد1</a:t>
            </a:r>
            <a:r>
              <a:rPr lang="en-US" dirty="0"/>
              <a:t> [, </a:t>
            </a:r>
            <a:r>
              <a:rPr lang="fa-IR" dirty="0"/>
              <a:t>فیلد2</a:t>
            </a:r>
            <a:r>
              <a:rPr lang="en-US" dirty="0"/>
              <a:t>] …)]</a:t>
            </a:r>
          </a:p>
          <a:p>
            <a:pPr marL="0" indent="0" algn="l" rtl="0">
              <a:buNone/>
            </a:pPr>
            <a:r>
              <a:rPr lang="en-US" dirty="0"/>
              <a:t>AS &lt;</a:t>
            </a:r>
            <a:r>
              <a:rPr lang="fa-IR" dirty="0"/>
              <a:t>جستجو</a:t>
            </a:r>
            <a:r>
              <a:rPr lang="en-US" dirty="0" smtClean="0"/>
              <a:t>&gt;</a:t>
            </a:r>
          </a:p>
          <a:p>
            <a:pPr marL="0" indent="0" algn="l" rtl="0">
              <a:buNone/>
            </a:pPr>
            <a:endParaRPr lang="en-US" dirty="0"/>
          </a:p>
          <a:p>
            <a:pPr marL="0" indent="0">
              <a:buNone/>
            </a:pPr>
            <a:r>
              <a:rPr lang="fa-IR" b="1" u="sng" dirty="0"/>
              <a:t>مثال 59:</a:t>
            </a:r>
            <a:endParaRPr lang="en-US" b="1" u="sng" dirty="0"/>
          </a:p>
          <a:p>
            <a:pPr marL="0" indent="0" algn="l">
              <a:buNone/>
            </a:pPr>
            <a:r>
              <a:rPr lang="fa-IR" dirty="0"/>
              <a:t> </a:t>
            </a:r>
            <a:r>
              <a:rPr lang="en-US" dirty="0" smtClean="0"/>
              <a:t>Create View </a:t>
            </a:r>
            <a:r>
              <a:rPr lang="en-US" dirty="0" err="1" smtClean="0"/>
              <a:t>Redpart</a:t>
            </a:r>
            <a:r>
              <a:rPr lang="en-US" dirty="0" smtClean="0"/>
              <a:t> (P#, WT, City)</a:t>
            </a:r>
          </a:p>
          <a:p>
            <a:pPr marL="0" indent="0" algn="l">
              <a:buNone/>
            </a:pPr>
            <a:r>
              <a:rPr lang="en-US" dirty="0" smtClean="0"/>
              <a:t>As </a:t>
            </a:r>
            <a:r>
              <a:rPr lang="en-US" dirty="0" smtClean="0">
                <a:solidFill>
                  <a:schemeClr val="accent4">
                    <a:lumMod val="75000"/>
                  </a:schemeClr>
                </a:solidFill>
              </a:rPr>
              <a:t>Select P#, weight, City</a:t>
            </a:r>
          </a:p>
          <a:p>
            <a:pPr marL="0" indent="0" algn="l">
              <a:buNone/>
            </a:pPr>
            <a:r>
              <a:rPr lang="en-US" dirty="0" smtClean="0">
                <a:solidFill>
                  <a:schemeClr val="accent4">
                    <a:lumMod val="75000"/>
                  </a:schemeClr>
                </a:solidFill>
              </a:rPr>
              <a:t>From P where Color = ‘Red’</a:t>
            </a:r>
            <a:endParaRPr lang="en-US" dirty="0">
              <a:solidFill>
                <a:schemeClr val="accent4">
                  <a:lumMod val="75000"/>
                </a:schemeClr>
              </a:solidFill>
            </a:endParaRPr>
          </a:p>
          <a:p>
            <a:r>
              <a:rPr lang="fa-IR" dirty="0"/>
              <a:t> </a:t>
            </a:r>
            <a:r>
              <a:rPr lang="fa-IR" dirty="0" smtClean="0"/>
              <a:t>دستور </a:t>
            </a:r>
            <a:r>
              <a:rPr lang="fa-IR" dirty="0"/>
              <a:t>فوق یک دید به نام </a:t>
            </a:r>
            <a:r>
              <a:rPr lang="en-US" dirty="0" err="1"/>
              <a:t>Redpart</a:t>
            </a:r>
            <a:r>
              <a:rPr lang="fa-IR" dirty="0"/>
              <a:t> پدید می آورد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85</a:t>
            </a:fld>
            <a:endParaRPr lang="en-US"/>
          </a:p>
        </p:txBody>
      </p:sp>
    </p:spTree>
    <p:extLst>
      <p:ext uri="{BB962C8B-B14F-4D97-AF65-F5344CB8AC3E}">
        <p14:creationId xmlns:p14="http://schemas.microsoft.com/office/powerpoint/2010/main" val="288635606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0" dur="500"/>
                                        <p:tgtEl>
                                          <p:spTgt spid="3">
                                            <p:txEl>
                                              <p:pRg st="7" end="7"/>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3" dur="500"/>
                                        <p:tgtEl>
                                          <p:spTgt spid="3">
                                            <p:txEl>
                                              <p:pRg st="8" end="8"/>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randombar(horizontal)">
                                      <p:cBhvr>
                                        <p:cTn id="16" dur="500"/>
                                        <p:tgtEl>
                                          <p:spTgt spid="3">
                                            <p:txEl>
                                              <p:pRg st="9" end="9"/>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1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153400" cy="2514600"/>
          </a:xfrm>
        </p:spPr>
        <p:txBody>
          <a:bodyPr>
            <a:normAutofit lnSpcReduction="10000"/>
          </a:bodyPr>
          <a:lstStyle/>
          <a:p>
            <a:pPr marL="0" indent="0">
              <a:buNone/>
            </a:pPr>
            <a:r>
              <a:rPr lang="fa-IR" b="1" u="sng" dirty="0"/>
              <a:t>مثال 60: </a:t>
            </a:r>
            <a:endParaRPr lang="en-US" b="1" u="sng" dirty="0"/>
          </a:p>
          <a:p>
            <a:pPr marL="0" indent="0" algn="l">
              <a:buNone/>
            </a:pPr>
            <a:r>
              <a:rPr lang="fa-IR" dirty="0"/>
              <a:t> </a:t>
            </a:r>
            <a:r>
              <a:rPr lang="en-US" dirty="0" smtClean="0"/>
              <a:t>Create View PQ(P#,TOTQTY)</a:t>
            </a:r>
          </a:p>
          <a:p>
            <a:pPr marL="0" indent="0" algn="l">
              <a:buNone/>
            </a:pPr>
            <a:r>
              <a:rPr lang="en-US" dirty="0" smtClean="0"/>
              <a:t>As </a:t>
            </a:r>
          </a:p>
          <a:p>
            <a:pPr marL="0" indent="0" algn="l">
              <a:buNone/>
            </a:pPr>
            <a:r>
              <a:rPr lang="en-US" dirty="0" smtClean="0"/>
              <a:t>Select P#, SUM(QTY)</a:t>
            </a:r>
          </a:p>
          <a:p>
            <a:pPr marL="0" indent="0" algn="l">
              <a:buNone/>
            </a:pPr>
            <a:r>
              <a:rPr lang="en-US" dirty="0" smtClean="0"/>
              <a:t>From SP</a:t>
            </a:r>
          </a:p>
          <a:p>
            <a:pPr marL="0" indent="0" algn="l">
              <a:buNone/>
            </a:pPr>
            <a:r>
              <a:rPr lang="en-US" dirty="0" smtClean="0"/>
              <a:t>Group By P#</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454778100"/>
              </p:ext>
            </p:extLst>
          </p:nvPr>
        </p:nvGraphicFramePr>
        <p:xfrm>
          <a:off x="533400" y="3483114"/>
          <a:ext cx="1828800" cy="2606040"/>
        </p:xfrm>
        <a:graphic>
          <a:graphicData uri="http://schemas.openxmlformats.org/drawingml/2006/table">
            <a:tbl>
              <a:tblPr firstRow="1" bandRow="1">
                <a:tableStyleId>{5C22544A-7EE6-4342-B048-85BDC9FD1C3A}</a:tableStyleId>
              </a:tblPr>
              <a:tblGrid>
                <a:gridCol w="548640"/>
                <a:gridCol w="1280160"/>
              </a:tblGrid>
              <a:tr h="38100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smtClean="0">
                          <a:solidFill>
                            <a:schemeClr val="tx1"/>
                          </a:solidFill>
                        </a:rPr>
                        <a:t>TOTQTY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600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1000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500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500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Rectangle 5"/>
          <p:cNvSpPr/>
          <p:nvPr/>
        </p:nvSpPr>
        <p:spPr>
          <a:xfrm>
            <a:off x="0" y="3106698"/>
            <a:ext cx="750526" cy="369332"/>
          </a:xfrm>
          <a:prstGeom prst="rect">
            <a:avLst/>
          </a:prstGeom>
        </p:spPr>
        <p:txBody>
          <a:bodyPr wrap="none">
            <a:spAutoFit/>
          </a:bodyPr>
          <a:lstStyle/>
          <a:p>
            <a:pPr algn="r" rtl="1"/>
            <a:r>
              <a:rPr lang="fa-IR" dirty="0" smtClean="0"/>
              <a:t>دید </a:t>
            </a:r>
            <a:r>
              <a:rPr lang="en-US" dirty="0" smtClean="0"/>
              <a:t>PQ</a:t>
            </a:r>
            <a:endParaRPr lang="en-US" dirty="0"/>
          </a:p>
        </p:txBody>
      </p:sp>
      <p:sp>
        <p:nvSpPr>
          <p:cNvPr id="7" name="Rectangle 6"/>
          <p:cNvSpPr/>
          <p:nvPr/>
        </p:nvSpPr>
        <p:spPr>
          <a:xfrm>
            <a:off x="2743200" y="3080266"/>
            <a:ext cx="6096000" cy="3046988"/>
          </a:xfrm>
          <a:prstGeom prst="rect">
            <a:avLst/>
          </a:prstGeom>
        </p:spPr>
        <p:txBody>
          <a:bodyPr wrap="square">
            <a:spAutoFit/>
          </a:bodyPr>
          <a:lstStyle/>
          <a:p>
            <a:pPr algn="r" rtl="1"/>
            <a:r>
              <a:rPr lang="fa-IR" sz="2400" dirty="0">
                <a:cs typeface="B Nazanin" pitchFamily="2" charset="-78"/>
              </a:rPr>
              <a:t>برای از بین بردن یک دید از دستور &lt;نام جدول&gt;</a:t>
            </a:r>
            <a:r>
              <a:rPr lang="en-US" sz="2400" dirty="0">
                <a:cs typeface="B Nazanin" pitchFamily="2" charset="-78"/>
              </a:rPr>
              <a:t>Drop View </a:t>
            </a:r>
            <a:r>
              <a:rPr lang="fa-IR" sz="2400" dirty="0">
                <a:cs typeface="B Nazanin" pitchFamily="2" charset="-78"/>
              </a:rPr>
              <a:t> استفاده می کنیم. مثل :</a:t>
            </a:r>
            <a:endParaRPr lang="en-US" sz="2400" dirty="0">
              <a:cs typeface="B Nazanin" pitchFamily="2" charset="-78"/>
            </a:endParaRPr>
          </a:p>
          <a:p>
            <a:pPr rtl="1"/>
            <a:r>
              <a:rPr lang="en-US" sz="2400" dirty="0">
                <a:cs typeface="B Nazanin" pitchFamily="2" charset="-78"/>
              </a:rPr>
              <a:t>Drop View </a:t>
            </a:r>
            <a:r>
              <a:rPr lang="en-US" sz="2400" dirty="0" err="1">
                <a:cs typeface="B Nazanin" pitchFamily="2" charset="-78"/>
              </a:rPr>
              <a:t>Redpart</a:t>
            </a:r>
            <a:endParaRPr lang="en-US" sz="2400" dirty="0">
              <a:cs typeface="B Nazanin" pitchFamily="2" charset="-78"/>
            </a:endParaRPr>
          </a:p>
          <a:p>
            <a:pPr algn="r" rtl="1"/>
            <a:r>
              <a:rPr lang="fa-IR" sz="2400" b="1" u="sng" dirty="0">
                <a:cs typeface="B Nazanin" pitchFamily="2" charset="-78"/>
              </a:rPr>
              <a:t>تذکر: </a:t>
            </a:r>
            <a:endParaRPr lang="en-US" sz="2400" b="1" u="sng" dirty="0" smtClean="0">
              <a:cs typeface="B Nazanin" pitchFamily="2" charset="-78"/>
            </a:endParaRPr>
          </a:p>
          <a:p>
            <a:pPr algn="r" rtl="1"/>
            <a:r>
              <a:rPr lang="fa-IR" sz="2400" dirty="0" smtClean="0">
                <a:cs typeface="B Nazanin" pitchFamily="2" charset="-78"/>
              </a:rPr>
              <a:t>اگر </a:t>
            </a:r>
            <a:r>
              <a:rPr lang="fa-IR" sz="2400" dirty="0">
                <a:cs typeface="B Nazanin" pitchFamily="2" charset="-78"/>
              </a:rPr>
              <a:t>جدول مبنائی حذف شود، تمام دیدهای تعریف شده روی آن جدول مبنا نیز حذف می گردد. از دید کاربر </a:t>
            </a:r>
            <a:r>
              <a:rPr lang="en-US" sz="2400" dirty="0">
                <a:cs typeface="B Nazanin" pitchFamily="2" charset="-78"/>
              </a:rPr>
              <a:t>View</a:t>
            </a:r>
            <a:r>
              <a:rPr lang="fa-IR" sz="2400" dirty="0">
                <a:cs typeface="B Nazanin" pitchFamily="2" charset="-78"/>
              </a:rPr>
              <a:t> مشابه یک جدول عمل می کند که تمامی دستورات گفته شده را می توان برای آ</a:t>
            </a:r>
            <a:r>
              <a:rPr lang="fa-IR" sz="2400" dirty="0" smtClean="0">
                <a:cs typeface="B Nazanin" pitchFamily="2" charset="-78"/>
              </a:rPr>
              <a:t>ن </a:t>
            </a:r>
            <a:r>
              <a:rPr lang="fa-IR" sz="2400" dirty="0">
                <a:cs typeface="B Nazanin" pitchFamily="2" charset="-78"/>
              </a:rPr>
              <a:t>به کار برد.</a:t>
            </a:r>
            <a:endParaRPr lang="en-US" sz="2400" dirty="0">
              <a:cs typeface="B Nazanin" pitchFamily="2" charset="-78"/>
            </a:endParaRPr>
          </a:p>
        </p:txBody>
      </p:sp>
    </p:spTree>
    <p:extLst>
      <p:ext uri="{BB962C8B-B14F-4D97-AF65-F5344CB8AC3E}">
        <p14:creationId xmlns:p14="http://schemas.microsoft.com/office/powerpoint/2010/main" val="37984694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randombar(horizontal)">
                                      <p:cBhvr>
                                        <p:cTn id="7" dur="500"/>
                                        <p:tgtEl>
                                          <p:spTgt spid="7">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0" dur="500"/>
                                        <p:tgtEl>
                                          <p:spTgt spid="7">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randombar(horizontal)">
                                      <p:cBhvr>
                                        <p:cTn id="13" dur="500"/>
                                        <p:tgtEl>
                                          <p:spTgt spid="7">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randombar(horizontal)">
                                      <p:cBhvr>
                                        <p:cTn id="16"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57200"/>
            <a:ext cx="8763000" cy="5791200"/>
          </a:xfrm>
        </p:spPr>
        <p:txBody>
          <a:bodyPr>
            <a:normAutofit fontScale="92500" lnSpcReduction="20000"/>
          </a:bodyPr>
          <a:lstStyle/>
          <a:p>
            <a:pPr marL="0" indent="0">
              <a:buNone/>
            </a:pPr>
            <a:r>
              <a:rPr lang="fa-IR" sz="2000" b="1" u="sng" dirty="0"/>
              <a:t>مثال 61:</a:t>
            </a:r>
            <a:endParaRPr lang="en-US" sz="2000" b="1" u="sng" dirty="0"/>
          </a:p>
          <a:p>
            <a:pPr marL="0" indent="0" algn="l">
              <a:buNone/>
            </a:pPr>
            <a:r>
              <a:rPr lang="fa-IR" sz="2000" dirty="0"/>
              <a:t> </a:t>
            </a:r>
            <a:r>
              <a:rPr lang="en-US" sz="2000" dirty="0"/>
              <a:t> Create View </a:t>
            </a:r>
            <a:r>
              <a:rPr lang="en-US" sz="2000" dirty="0" smtClean="0"/>
              <a:t>GS</a:t>
            </a:r>
            <a:endParaRPr lang="en-US" sz="2000" dirty="0"/>
          </a:p>
          <a:p>
            <a:pPr marL="0" indent="0" algn="l">
              <a:buNone/>
            </a:pPr>
            <a:r>
              <a:rPr lang="en-US" sz="2000" dirty="0"/>
              <a:t>As </a:t>
            </a:r>
            <a:endParaRPr lang="en-US" sz="2000" dirty="0" smtClean="0"/>
          </a:p>
          <a:p>
            <a:pPr marL="0" indent="0" algn="l">
              <a:buNone/>
            </a:pPr>
            <a:r>
              <a:rPr lang="en-US" sz="2000" dirty="0" smtClean="0"/>
              <a:t>Select S#, Status, City</a:t>
            </a:r>
            <a:endParaRPr lang="en-US" sz="2000" dirty="0"/>
          </a:p>
          <a:p>
            <a:pPr marL="0" indent="0" algn="l">
              <a:buNone/>
            </a:pPr>
            <a:r>
              <a:rPr lang="en-US" sz="2000" dirty="0"/>
              <a:t>From </a:t>
            </a:r>
            <a:r>
              <a:rPr lang="en-US" sz="2000" dirty="0" smtClean="0"/>
              <a:t>S where Status &gt; 15</a:t>
            </a:r>
            <a:endParaRPr lang="en-US" sz="2000" dirty="0"/>
          </a:p>
          <a:p>
            <a:pPr marL="0" indent="0">
              <a:buNone/>
            </a:pPr>
            <a:r>
              <a:rPr lang="fa-IR" sz="2000" dirty="0"/>
              <a:t> </a:t>
            </a:r>
            <a:endParaRPr lang="fa-IR" sz="2000" dirty="0" smtClean="0"/>
          </a:p>
          <a:p>
            <a:pPr marL="0" indent="0">
              <a:buNone/>
            </a:pPr>
            <a:r>
              <a:rPr lang="fa-IR" sz="2000" dirty="0" smtClean="0"/>
              <a:t>دقت کنید در این مثال جلوی نام دید صراحتاً اسم ستون ها یا فیلدهای دید را مشخص نکرده ایم. در این حالت دید حاصل شامل ستون های همنام با جدولی است که از آن اطلاعات گرفته شده است.</a:t>
            </a:r>
            <a:endParaRPr lang="en-US" sz="2000" dirty="0"/>
          </a:p>
          <a:p>
            <a:pPr marL="0" indent="0">
              <a:buNone/>
            </a:pPr>
            <a:r>
              <a:rPr lang="fa-IR" sz="2000" dirty="0"/>
              <a:t>پس از ساختن دید فوق اگر دستور زیر را صادر کنیم خروجی ذیل ظاهر می گردد:</a:t>
            </a:r>
            <a:endParaRPr lang="en-US" sz="2000" dirty="0"/>
          </a:p>
          <a:p>
            <a:pPr marL="0" indent="0" algn="l">
              <a:buNone/>
            </a:pPr>
            <a:r>
              <a:rPr lang="fa-IR" sz="2000" dirty="0"/>
              <a:t> </a:t>
            </a:r>
            <a:r>
              <a:rPr lang="en-US" sz="2000" dirty="0" smtClean="0"/>
              <a:t>Select * From GS Where City &lt; &gt; ’C2’</a:t>
            </a:r>
            <a:endParaRPr lang="en-US" sz="2000" dirty="0"/>
          </a:p>
          <a:p>
            <a:pPr marL="0" indent="0">
              <a:buNone/>
            </a:pPr>
            <a:r>
              <a:rPr lang="fa-IR" sz="2000" dirty="0"/>
              <a:t> </a:t>
            </a:r>
            <a:endParaRPr lang="en-US" sz="2000" dirty="0"/>
          </a:p>
          <a:p>
            <a:pPr marL="0" indent="0">
              <a:buNone/>
            </a:pPr>
            <a:endParaRPr lang="fa-IR" sz="2000" dirty="0" smtClean="0"/>
          </a:p>
          <a:p>
            <a:pPr marL="0" indent="0">
              <a:buNone/>
            </a:pPr>
            <a:endParaRPr lang="fa-IR" sz="2000" dirty="0"/>
          </a:p>
          <a:p>
            <a:pPr marL="0" indent="0">
              <a:buNone/>
            </a:pPr>
            <a:r>
              <a:rPr lang="fa-IR" sz="2000" dirty="0" smtClean="0"/>
              <a:t>در </a:t>
            </a:r>
            <a:r>
              <a:rPr lang="fa-IR" sz="2000" dirty="0"/>
              <a:t>واقع </a:t>
            </a:r>
            <a:r>
              <a:rPr lang="en-US" sz="2000" dirty="0"/>
              <a:t>SQL</a:t>
            </a:r>
            <a:r>
              <a:rPr lang="fa-IR" sz="2000" dirty="0"/>
              <a:t> دستور فوق را به دستور زیر تبدیل می کند:</a:t>
            </a:r>
            <a:endParaRPr lang="en-US" sz="2000" dirty="0"/>
          </a:p>
          <a:p>
            <a:pPr marL="0" indent="0" algn="l">
              <a:buNone/>
            </a:pPr>
            <a:r>
              <a:rPr lang="fa-IR" sz="2000" dirty="0"/>
              <a:t> </a:t>
            </a:r>
            <a:r>
              <a:rPr lang="en-US" sz="2000" dirty="0"/>
              <a:t> Select S#, Status, City</a:t>
            </a:r>
          </a:p>
          <a:p>
            <a:pPr marL="0" indent="0" algn="l">
              <a:buNone/>
            </a:pPr>
            <a:r>
              <a:rPr lang="fa-IR" sz="2000" dirty="0"/>
              <a:t> </a:t>
            </a:r>
            <a:r>
              <a:rPr lang="en-US" sz="2000" dirty="0"/>
              <a:t> From S </a:t>
            </a:r>
            <a:endParaRPr lang="en-US" sz="2000" dirty="0" smtClean="0"/>
          </a:p>
          <a:p>
            <a:pPr marL="0" indent="0" algn="l">
              <a:buNone/>
            </a:pPr>
            <a:r>
              <a:rPr lang="en-US" sz="2000" dirty="0" smtClean="0"/>
              <a:t>Where </a:t>
            </a:r>
            <a:r>
              <a:rPr lang="en-US" sz="2000" dirty="0"/>
              <a:t>City &lt; &gt; ’C2</a:t>
            </a:r>
            <a:r>
              <a:rPr lang="en-US" sz="2000" dirty="0" smtClean="0"/>
              <a:t>’ AND  </a:t>
            </a:r>
            <a:r>
              <a:rPr lang="en-US" sz="2000" dirty="0"/>
              <a:t>Status &gt; 15</a:t>
            </a:r>
          </a:p>
          <a:p>
            <a:pPr marL="0" indent="0" algn="l">
              <a:buNone/>
            </a:pPr>
            <a:endParaRPr lang="en-US" sz="2000" dirty="0"/>
          </a:p>
          <a:p>
            <a:pPr marL="0" indent="0">
              <a:buNone/>
            </a:pPr>
            <a:r>
              <a:rPr lang="fa-IR" sz="2000" dirty="0"/>
              <a:t>در مثال فوق می توان گفت </a:t>
            </a:r>
            <a:r>
              <a:rPr lang="en-US" sz="2000" dirty="0"/>
              <a:t>S</a:t>
            </a:r>
            <a:r>
              <a:rPr lang="fa-IR" sz="2000" dirty="0"/>
              <a:t> متغیر رابطه ای پایه و </a:t>
            </a:r>
            <a:r>
              <a:rPr lang="en-US" sz="2000" dirty="0"/>
              <a:t>GS</a:t>
            </a:r>
            <a:r>
              <a:rPr lang="fa-IR" sz="2000" dirty="0"/>
              <a:t> متغیر رابطه ای مشتق شده است</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87</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792552374"/>
              </p:ext>
            </p:extLst>
          </p:nvPr>
        </p:nvGraphicFramePr>
        <p:xfrm>
          <a:off x="5257800" y="546100"/>
          <a:ext cx="1645920" cy="1590040"/>
        </p:xfrm>
        <a:graphic>
          <a:graphicData uri="http://schemas.openxmlformats.org/drawingml/2006/table">
            <a:tbl>
              <a:tblPr firstRow="1" bandRow="1">
                <a:tableStyleId>{5C22544A-7EE6-4342-B048-85BDC9FD1C3A}</a:tableStyleId>
              </a:tblPr>
              <a:tblGrid>
                <a:gridCol w="457200"/>
                <a:gridCol w="640080"/>
                <a:gridCol w="548640"/>
              </a:tblGrid>
              <a:tr h="370840">
                <a:tc>
                  <a:txBody>
                    <a:bodyPr/>
                    <a:lstStyle/>
                    <a:p>
                      <a:pPr algn="ctr"/>
                      <a:r>
                        <a:rPr lang="en-US" sz="1400" dirty="0" smtClean="0">
                          <a:solidFill>
                            <a:schemeClr val="tx1"/>
                          </a:solidFill>
                        </a:rPr>
                        <a:t>S#</a:t>
                      </a:r>
                      <a:endParaRPr lang="en-US"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400" dirty="0" smtClean="0">
                          <a:solidFill>
                            <a:schemeClr val="tx1"/>
                          </a:solidFill>
                        </a:rPr>
                        <a:t>status</a:t>
                      </a:r>
                      <a:endParaRPr lang="en-US"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400" dirty="0" smtClean="0">
                          <a:solidFill>
                            <a:schemeClr val="tx1"/>
                          </a:solidFill>
                        </a:rPr>
                        <a:t>city</a:t>
                      </a:r>
                      <a:endParaRPr lang="en-US"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274320">
                <a:tc>
                  <a:txBody>
                    <a:bodyPr/>
                    <a:lstStyle/>
                    <a:p>
                      <a:pPr algn="ctr"/>
                      <a:r>
                        <a:rPr lang="en-US" sz="1400" dirty="0" smtClean="0"/>
                        <a:t>S1</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t>20</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t>C2</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sz="1400" dirty="0" smtClean="0"/>
                        <a:t>S3</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t>30</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t>C2</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sz="1400" dirty="0" smtClean="0"/>
                        <a:t>S4</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t>20</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t>C2</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4320">
                <a:tc>
                  <a:txBody>
                    <a:bodyPr/>
                    <a:lstStyle/>
                    <a:p>
                      <a:pPr algn="ctr"/>
                      <a:r>
                        <a:rPr lang="en-US" sz="1400" dirty="0" smtClean="0"/>
                        <a:t>S5</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t>30</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t>C1</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Rectangle 5"/>
          <p:cNvSpPr/>
          <p:nvPr/>
        </p:nvSpPr>
        <p:spPr>
          <a:xfrm>
            <a:off x="4343400" y="533400"/>
            <a:ext cx="750526" cy="369332"/>
          </a:xfrm>
          <a:prstGeom prst="rect">
            <a:avLst/>
          </a:prstGeom>
        </p:spPr>
        <p:txBody>
          <a:bodyPr wrap="none">
            <a:spAutoFit/>
          </a:bodyPr>
          <a:lstStyle/>
          <a:p>
            <a:pPr algn="r" rtl="1"/>
            <a:r>
              <a:rPr lang="fa-IR" dirty="0" smtClean="0"/>
              <a:t>دید </a:t>
            </a:r>
            <a:r>
              <a:rPr lang="en-US" dirty="0" smtClean="0"/>
              <a:t>GS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227697959"/>
              </p:ext>
            </p:extLst>
          </p:nvPr>
        </p:nvGraphicFramePr>
        <p:xfrm>
          <a:off x="4953000" y="3276600"/>
          <a:ext cx="2011680" cy="706120"/>
        </p:xfrm>
        <a:graphic>
          <a:graphicData uri="http://schemas.openxmlformats.org/drawingml/2006/table">
            <a:tbl>
              <a:tblPr firstRow="1" bandRow="1">
                <a:tableStyleId>{5C22544A-7EE6-4342-B048-85BDC9FD1C3A}</a:tableStyleId>
              </a:tblPr>
              <a:tblGrid>
                <a:gridCol w="609600"/>
                <a:gridCol w="762000"/>
                <a:gridCol w="640080"/>
              </a:tblGrid>
              <a:tr h="370840">
                <a:tc>
                  <a:txBody>
                    <a:bodyPr/>
                    <a:lstStyle/>
                    <a:p>
                      <a:pPr algn="ctr"/>
                      <a:r>
                        <a:rPr lang="en-US" sz="1600" dirty="0" smtClean="0">
                          <a:solidFill>
                            <a:schemeClr val="tx1"/>
                          </a:solidFill>
                        </a:rPr>
                        <a:t>S#</a:t>
                      </a:r>
                      <a:endParaRPr lang="en-US" sz="16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600" dirty="0" smtClean="0">
                          <a:solidFill>
                            <a:schemeClr val="tx1"/>
                          </a:solidFill>
                        </a:rPr>
                        <a:t>status</a:t>
                      </a:r>
                      <a:endParaRPr lang="en-US" sz="16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0" indent="0" algn="l" rtl="0">
                        <a:buNone/>
                      </a:pPr>
                      <a:r>
                        <a:rPr lang="en-US" sz="1600" dirty="0" smtClean="0">
                          <a:solidFill>
                            <a:schemeClr val="tx1"/>
                          </a:solidFill>
                        </a:rPr>
                        <a:t>city</a:t>
                      </a:r>
                      <a:endParaRPr lang="en-US" sz="16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14960">
                <a:tc>
                  <a:txBody>
                    <a:bodyPr/>
                    <a:lstStyle/>
                    <a:p>
                      <a:pPr algn="ctr"/>
                      <a:r>
                        <a:rPr lang="en-US" sz="1600" dirty="0" smtClean="0"/>
                        <a:t>S5</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smtClean="0"/>
                        <a:t>30</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smtClean="0"/>
                        <a:t>C1</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229109777"/>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7" dur="500"/>
                                        <p:tgtEl>
                                          <p:spTgt spid="3">
                                            <p:txEl>
                                              <p:pRg st="7" end="7"/>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0" dur="500"/>
                                        <p:tgtEl>
                                          <p:spTgt spid="3">
                                            <p:txEl>
                                              <p:pRg st="8" end="8"/>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Effect transition="in" filter="randombar(horizontal)">
                                      <p:cBhvr>
                                        <p:cTn id="13" dur="500"/>
                                        <p:tgtEl>
                                          <p:spTgt spid="3">
                                            <p:txEl>
                                              <p:pRg st="9" end="9"/>
                                            </p:txEl>
                                          </p:spTgt>
                                        </p:tgtEl>
                                      </p:cBhvr>
                                    </p:animEffect>
                                  </p:childTnLst>
                                </p:cTn>
                              </p:par>
                            </p:childTnLst>
                          </p:cTn>
                        </p:par>
                        <p:par>
                          <p:cTn id="14" fill="hold">
                            <p:stCondLst>
                              <p:cond delay="500"/>
                            </p:stCondLst>
                            <p:childTnLst>
                              <p:par>
                                <p:cTn id="15" presetID="14" presetClass="entr" presetSubtype="1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22" dur="500"/>
                                        <p:tgtEl>
                                          <p:spTgt spid="3">
                                            <p:txEl>
                                              <p:pRg st="12" end="12"/>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25" dur="500"/>
                                        <p:tgtEl>
                                          <p:spTgt spid="3">
                                            <p:txEl>
                                              <p:pRg st="13" end="13"/>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14" end="14"/>
                                            </p:txEl>
                                          </p:spTgt>
                                        </p:tgtEl>
                                        <p:attrNameLst>
                                          <p:attrName>style.visibility</p:attrName>
                                        </p:attrNameLst>
                                      </p:cBhvr>
                                      <p:to>
                                        <p:strVal val="visible"/>
                                      </p:to>
                                    </p:set>
                                    <p:animEffect transition="in" filter="randombar(horizontal)">
                                      <p:cBhvr>
                                        <p:cTn id="28" dur="500"/>
                                        <p:tgtEl>
                                          <p:spTgt spid="3">
                                            <p:txEl>
                                              <p:pRg st="14" end="14"/>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3">
                                            <p:txEl>
                                              <p:pRg st="15" end="15"/>
                                            </p:txEl>
                                          </p:spTgt>
                                        </p:tgtEl>
                                        <p:attrNameLst>
                                          <p:attrName>style.visibility</p:attrName>
                                        </p:attrNameLst>
                                      </p:cBhvr>
                                      <p:to>
                                        <p:strVal val="visible"/>
                                      </p:to>
                                    </p:set>
                                    <p:animEffect transition="in" filter="randombar(horizontal)">
                                      <p:cBhvr>
                                        <p:cTn id="31" dur="500"/>
                                        <p:tgtEl>
                                          <p:spTgt spid="3">
                                            <p:txEl>
                                              <p:pRg st="15" end="1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3">
                                            <p:txEl>
                                              <p:pRg st="17" end="17"/>
                                            </p:txEl>
                                          </p:spTgt>
                                        </p:tgtEl>
                                        <p:attrNameLst>
                                          <p:attrName>style.visibility</p:attrName>
                                        </p:attrNameLst>
                                      </p:cBhvr>
                                      <p:to>
                                        <p:strVal val="visible"/>
                                      </p:to>
                                    </p:set>
                                    <p:animEffect transition="in" filter="randombar(horizontal)">
                                      <p:cBhvr>
                                        <p:cTn id="36" dur="500"/>
                                        <p:tgtEl>
                                          <p:spTgt spid="3">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686800" cy="5715000"/>
          </a:xfrm>
        </p:spPr>
        <p:txBody>
          <a:bodyPr>
            <a:normAutofit/>
          </a:bodyPr>
          <a:lstStyle/>
          <a:p>
            <a:pPr marL="0" indent="0" algn="just">
              <a:lnSpc>
                <a:spcPct val="150000"/>
              </a:lnSpc>
              <a:buNone/>
            </a:pPr>
            <a:r>
              <a:rPr lang="fa-IR" sz="2000" b="1" u="sng" dirty="0"/>
              <a:t>تذکر: </a:t>
            </a:r>
            <a:endParaRPr lang="fa-IR" sz="2000" b="1" u="sng" dirty="0" smtClean="0"/>
          </a:p>
          <a:p>
            <a:pPr marL="320040" lvl="1" indent="0" algn="just">
              <a:lnSpc>
                <a:spcPct val="150000"/>
              </a:lnSpc>
              <a:buNone/>
            </a:pPr>
            <a:r>
              <a:rPr lang="fa-IR" sz="2400" b="1" dirty="0" smtClean="0"/>
              <a:t>می </a:t>
            </a:r>
            <a:r>
              <a:rPr lang="fa-IR" sz="2400" b="1" dirty="0"/>
              <a:t>توان گفت که در </a:t>
            </a:r>
            <a:r>
              <a:rPr lang="en-US" sz="2400" b="1" dirty="0"/>
              <a:t>SQL</a:t>
            </a:r>
            <a:r>
              <a:rPr lang="fa-IR" sz="2400" b="1" dirty="0"/>
              <a:t> سه نوع جدول وجود دارد </a:t>
            </a:r>
            <a:r>
              <a:rPr lang="fa-IR" sz="2400" b="1" dirty="0" smtClean="0"/>
              <a:t>:</a:t>
            </a:r>
          </a:p>
          <a:p>
            <a:pPr marL="457200" indent="-457200" algn="just">
              <a:lnSpc>
                <a:spcPct val="150000"/>
              </a:lnSpc>
              <a:buFont typeface="+mj-lt"/>
              <a:buAutoNum type="arabicPeriod"/>
            </a:pPr>
            <a:r>
              <a:rPr lang="fa-IR" sz="2000" dirty="0" smtClean="0"/>
              <a:t>جداول </a:t>
            </a:r>
            <a:r>
              <a:rPr lang="fa-IR" sz="2000" dirty="0"/>
              <a:t>اصلی </a:t>
            </a:r>
            <a:r>
              <a:rPr lang="en-US" sz="2000" dirty="0"/>
              <a:t>(base tables)</a:t>
            </a:r>
            <a:r>
              <a:rPr lang="fa-IR" sz="2000" dirty="0"/>
              <a:t> که با دستور </a:t>
            </a:r>
            <a:r>
              <a:rPr lang="en-US" sz="2000" dirty="0"/>
              <a:t>Create table</a:t>
            </a:r>
            <a:r>
              <a:rPr lang="fa-IR" sz="2000" dirty="0"/>
              <a:t> ساخته می شوند که می توان به </a:t>
            </a:r>
            <a:r>
              <a:rPr lang="fa-IR" sz="2000" dirty="0" smtClean="0"/>
              <a:t>آن ها </a:t>
            </a:r>
            <a:r>
              <a:rPr lang="fa-IR" sz="2000" dirty="0"/>
              <a:t>دسترسی داشت و هرگونه تغییری در </a:t>
            </a:r>
            <a:r>
              <a:rPr lang="fa-IR" sz="2000" dirty="0" smtClean="0"/>
              <a:t>آن ها </a:t>
            </a:r>
            <a:r>
              <a:rPr lang="fa-IR" sz="2000" dirty="0"/>
              <a:t>اعمال کرد.</a:t>
            </a:r>
            <a:endParaRPr lang="en-US" sz="2000" dirty="0"/>
          </a:p>
          <a:p>
            <a:pPr marL="457200" indent="-457200" algn="just">
              <a:lnSpc>
                <a:spcPct val="150000"/>
              </a:lnSpc>
              <a:buFont typeface="+mj-lt"/>
              <a:buAutoNum type="arabicPeriod"/>
            </a:pPr>
            <a:r>
              <a:rPr lang="fa-IR" sz="2000" dirty="0" smtClean="0"/>
              <a:t>جداول </a:t>
            </a:r>
            <a:r>
              <a:rPr lang="fa-IR" sz="2000" dirty="0"/>
              <a:t>میانی </a:t>
            </a:r>
            <a:r>
              <a:rPr lang="en-US" sz="2000" dirty="0"/>
              <a:t>(intermediate tables)</a:t>
            </a:r>
            <a:r>
              <a:rPr lang="fa-IR" sz="2000" dirty="0"/>
              <a:t> که خود سیستم </a:t>
            </a:r>
            <a:r>
              <a:rPr lang="fa-IR" sz="2000" dirty="0" smtClean="0"/>
              <a:t>آن ها </a:t>
            </a:r>
            <a:r>
              <a:rPr lang="fa-IR" sz="2000" dirty="0"/>
              <a:t>را پدید آورده و استفاده می کند و از دسترسی کاربران خارج هستند. مثلاً در دستوراتی که دارای زیر دستور هستند ( مثل </a:t>
            </a:r>
            <a:r>
              <a:rPr lang="en-US" sz="2000" dirty="0"/>
              <a:t>select</a:t>
            </a:r>
            <a:r>
              <a:rPr lang="fa-IR" sz="2000" dirty="0"/>
              <a:t> متداخل) ابتدا بخش زیر دستور محاسبه و به طور موقت ذخیره می گردد و سپس به کمک آن کل پرس و جو انجام می گیرد. جداول میانی قابل دسترسی نبوده و بدین دلیل قابل تغییر نمی باشند.</a:t>
            </a:r>
            <a:endParaRPr lang="en-US" sz="2000" dirty="0"/>
          </a:p>
          <a:p>
            <a:pPr marL="457200" indent="-457200" algn="just">
              <a:lnSpc>
                <a:spcPct val="150000"/>
              </a:lnSpc>
              <a:buFont typeface="+mj-lt"/>
              <a:buAutoNum type="arabicPeriod"/>
            </a:pPr>
            <a:r>
              <a:rPr lang="fa-IR" sz="2000" dirty="0" smtClean="0"/>
              <a:t>جداول </a:t>
            </a:r>
            <a:r>
              <a:rPr lang="fa-IR" sz="2000" dirty="0"/>
              <a:t>مجازی </a:t>
            </a:r>
            <a:r>
              <a:rPr lang="en-US" sz="2000" dirty="0"/>
              <a:t>(Views)</a:t>
            </a:r>
            <a:r>
              <a:rPr lang="fa-IR" sz="2000" dirty="0"/>
              <a:t> که وجود خارجی نداشته و می توان به </a:t>
            </a:r>
            <a:r>
              <a:rPr lang="fa-IR" sz="2000" dirty="0" smtClean="0"/>
              <a:t>آن ها </a:t>
            </a:r>
            <a:r>
              <a:rPr lang="fa-IR" sz="2000" dirty="0"/>
              <a:t>دسترسی داشت و در موارد معدودی </a:t>
            </a:r>
            <a:r>
              <a:rPr lang="fa-IR" sz="2000" dirty="0" smtClean="0"/>
              <a:t>آن ها </a:t>
            </a:r>
            <a:r>
              <a:rPr lang="fa-IR" sz="2000" dirty="0"/>
              <a:t>را تغییر داد</a:t>
            </a:r>
            <a:r>
              <a:rPr lang="fa-IR"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88</a:t>
            </a:fld>
            <a:endParaRPr lang="en-US"/>
          </a:p>
        </p:txBody>
      </p:sp>
    </p:spTree>
    <p:extLst>
      <p:ext uri="{BB962C8B-B14F-4D97-AF65-F5344CB8AC3E}">
        <p14:creationId xmlns:p14="http://schemas.microsoft.com/office/powerpoint/2010/main" val="46455151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left)">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066800"/>
            <a:ext cx="7543800" cy="4419600"/>
          </a:xfrm>
        </p:spPr>
        <p:txBody>
          <a:bodyPr>
            <a:normAutofit/>
          </a:bodyPr>
          <a:lstStyle/>
          <a:p>
            <a:pPr marL="0" indent="0" algn="just">
              <a:lnSpc>
                <a:spcPct val="150000"/>
              </a:lnSpc>
              <a:buNone/>
            </a:pPr>
            <a:r>
              <a:rPr lang="fa-IR" b="1" u="sng" dirty="0"/>
              <a:t>تذکر: </a:t>
            </a:r>
          </a:p>
          <a:p>
            <a:pPr marL="0" indent="0" algn="just">
              <a:lnSpc>
                <a:spcPct val="150000"/>
              </a:lnSpc>
              <a:buNone/>
            </a:pPr>
            <a:r>
              <a:rPr lang="fa-IR" dirty="0"/>
              <a:t>هدف اصلی از جدول مجازی ایجاد جداول خلاصه از اطلاعات موجود و محدود کردن دید کاربران است. مثلاً ممکن است رئیس سازمان فقط شماره قطعه و شهر قطعات را بخواهد و با وزن و رنگ آن ها کاری نداشته باشد. دسترسی به </a:t>
            </a:r>
            <a:r>
              <a:rPr lang="en-US" dirty="0"/>
              <a:t>Views</a:t>
            </a:r>
            <a:r>
              <a:rPr lang="fa-IR" dirty="0"/>
              <a:t> از دید کاربر مستقیم ولی از دید سیستم غیرمستقیم است یعنی سیستم هرگونه استخراج اطلاعات را از جداول اصلی انجام می دهد</a:t>
            </a:r>
            <a:r>
              <a:rPr lang="fa-IR" dirty="0" smtClean="0"/>
              <a:t>.</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89</a:t>
            </a:fld>
            <a:endParaRPr lang="en-US"/>
          </a:p>
        </p:txBody>
      </p:sp>
    </p:spTree>
    <p:extLst>
      <p:ext uri="{BB962C8B-B14F-4D97-AF65-F5344CB8AC3E}">
        <p14:creationId xmlns:p14="http://schemas.microsoft.com/office/powerpoint/2010/main" val="2631570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8800" y="901700"/>
            <a:ext cx="8001000" cy="5257800"/>
          </a:xfrm>
        </p:spPr>
        <p:txBody>
          <a:bodyPr>
            <a:normAutofit/>
          </a:bodyPr>
          <a:lstStyle/>
          <a:p>
            <a:pPr marL="0" indent="0">
              <a:buNone/>
            </a:pPr>
            <a:r>
              <a:rPr lang="fa-IR" b="1" u="sng" dirty="0"/>
              <a:t>تذکر : </a:t>
            </a:r>
            <a:endParaRPr lang="en-US" b="1" u="sng" dirty="0" smtClean="0"/>
          </a:p>
          <a:p>
            <a:pPr marL="0" indent="0">
              <a:buNone/>
            </a:pPr>
            <a:endParaRPr lang="fa-IR" b="1" u="sng" dirty="0"/>
          </a:p>
          <a:p>
            <a:r>
              <a:rPr lang="fa-IR" dirty="0"/>
              <a:t>با دستور </a:t>
            </a:r>
            <a:r>
              <a:rPr lang="en-US" dirty="0"/>
              <a:t>Alter domain</a:t>
            </a:r>
            <a:r>
              <a:rPr lang="fa-IR" dirty="0"/>
              <a:t> می توان تعریف میدان را تغییر داد </a:t>
            </a:r>
            <a:endParaRPr lang="fa-IR" dirty="0" smtClean="0"/>
          </a:p>
          <a:p>
            <a:endParaRPr lang="fa-IR" dirty="0"/>
          </a:p>
          <a:p>
            <a:pPr marL="0" indent="0" algn="l" rtl="0">
              <a:buNone/>
            </a:pPr>
            <a:r>
              <a:rPr lang="en-US" b="1" dirty="0">
                <a:solidFill>
                  <a:schemeClr val="accent1">
                    <a:lumMod val="75000"/>
                  </a:schemeClr>
                </a:solidFill>
              </a:rPr>
              <a:t>Alter</a:t>
            </a:r>
            <a:r>
              <a:rPr lang="en-US" dirty="0" smtClean="0"/>
              <a:t>  </a:t>
            </a:r>
            <a:r>
              <a:rPr lang="en-US" dirty="0"/>
              <a:t>domain  </a:t>
            </a:r>
            <a:r>
              <a:rPr lang="en-US" dirty="0" smtClean="0"/>
              <a:t>season  </a:t>
            </a:r>
            <a:r>
              <a:rPr lang="en-US" dirty="0"/>
              <a:t>char(8)</a:t>
            </a:r>
          </a:p>
          <a:p>
            <a:pPr marL="0" indent="0" algn="l" rtl="0">
              <a:buNone/>
            </a:pPr>
            <a:r>
              <a:rPr lang="en-US" dirty="0"/>
              <a:t>Default  ‘</a:t>
            </a:r>
            <a:r>
              <a:rPr lang="en-US" dirty="0" err="1"/>
              <a:t>bahar</a:t>
            </a:r>
            <a:r>
              <a:rPr lang="en-US" dirty="0"/>
              <a:t>’</a:t>
            </a:r>
          </a:p>
          <a:p>
            <a:pPr marL="0" indent="0" algn="l" rtl="0">
              <a:buNone/>
            </a:pPr>
            <a:r>
              <a:rPr lang="en-US" dirty="0"/>
              <a:t>Check  (Value  in ‘</a:t>
            </a:r>
            <a:r>
              <a:rPr lang="en-US" dirty="0" err="1"/>
              <a:t>bahar</a:t>
            </a:r>
            <a:r>
              <a:rPr lang="en-US" dirty="0"/>
              <a:t>’ , ‘</a:t>
            </a:r>
            <a:r>
              <a:rPr lang="en-US" dirty="0" err="1"/>
              <a:t>tabestan</a:t>
            </a:r>
            <a:r>
              <a:rPr lang="en-US" dirty="0"/>
              <a:t>’ , ‘</a:t>
            </a:r>
            <a:r>
              <a:rPr lang="en-US" dirty="0" err="1"/>
              <a:t>paeez</a:t>
            </a:r>
            <a:r>
              <a:rPr lang="en-US" dirty="0"/>
              <a:t>’ , ‘</a:t>
            </a:r>
            <a:r>
              <a:rPr lang="en-US" dirty="0" err="1"/>
              <a:t>zemestan</a:t>
            </a:r>
            <a:r>
              <a:rPr lang="en-US" dirty="0"/>
              <a:t>’ );</a:t>
            </a:r>
            <a:endParaRPr lang="fa-IR" dirty="0"/>
          </a:p>
          <a:p>
            <a:endParaRPr lang="en-US" dirty="0" smtClean="0"/>
          </a:p>
          <a:p>
            <a:endParaRPr lang="fa-IR" dirty="0" smtClean="0"/>
          </a:p>
          <a:p>
            <a:r>
              <a:rPr lang="fa-IR" dirty="0" smtClean="0"/>
              <a:t>با </a:t>
            </a:r>
            <a:r>
              <a:rPr lang="fa-IR" dirty="0"/>
              <a:t>دستور </a:t>
            </a:r>
            <a:r>
              <a:rPr lang="en-US" dirty="0"/>
              <a:t>Drop domain</a:t>
            </a:r>
            <a:r>
              <a:rPr lang="fa-IR" dirty="0"/>
              <a:t> می توان میدان تعریف شده ای را حذف کرد.</a:t>
            </a:r>
            <a:endParaRPr lang="en-US" dirty="0"/>
          </a:p>
          <a:p>
            <a:pPr marL="0" indent="0" algn="l">
              <a:buNone/>
            </a:pPr>
            <a:r>
              <a:rPr lang="en-US" b="1" dirty="0" smtClean="0">
                <a:solidFill>
                  <a:schemeClr val="accent1">
                    <a:lumMod val="75000"/>
                  </a:schemeClr>
                </a:solidFill>
              </a:rPr>
              <a:t>Drop</a:t>
            </a:r>
            <a:r>
              <a:rPr lang="en-US" dirty="0" smtClean="0"/>
              <a:t>  </a:t>
            </a:r>
            <a:r>
              <a:rPr lang="en-US" dirty="0"/>
              <a:t>domain  </a:t>
            </a:r>
            <a:r>
              <a:rPr lang="en-US" dirty="0" smtClean="0"/>
              <a:t>season</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40157616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8400" y="444367"/>
            <a:ext cx="6477000" cy="5638800"/>
          </a:xfrm>
        </p:spPr>
        <p:txBody>
          <a:bodyPr>
            <a:normAutofit fontScale="92500"/>
          </a:bodyPr>
          <a:lstStyle/>
          <a:p>
            <a:pPr marL="0" indent="0" algn="just">
              <a:lnSpc>
                <a:spcPct val="150000"/>
              </a:lnSpc>
              <a:buNone/>
            </a:pPr>
            <a:r>
              <a:rPr lang="ar-SA" b="1" u="sng" dirty="0"/>
              <a:t>نکته:</a:t>
            </a:r>
            <a:endParaRPr lang="fa-IR" b="1" u="sng" dirty="0"/>
          </a:p>
          <a:p>
            <a:pPr marL="0" indent="0" algn="just">
              <a:lnSpc>
                <a:spcPct val="150000"/>
              </a:lnSpc>
              <a:buNone/>
            </a:pPr>
            <a:r>
              <a:rPr lang="ar-SA" dirty="0"/>
              <a:t> مشکل اصلی در جداول مجازی به روز در آورن </a:t>
            </a:r>
            <a:r>
              <a:rPr lang="fa-IR" dirty="0"/>
              <a:t>آن </a:t>
            </a:r>
            <a:r>
              <a:rPr lang="ar-SA" dirty="0"/>
              <a:t>ها می باشد. در صورتی می توان جدول مجازی را به هنگام کرد که تغییرات مورد نظر روی جداول اصلی بدون اشکال و ابهام باشد. مثال زیر این موضوع را نشان می دهد.</a:t>
            </a:r>
            <a:endParaRPr lang="en-US" dirty="0"/>
          </a:p>
          <a:p>
            <a:endParaRPr lang="fa-IR" dirty="0" smtClean="0"/>
          </a:p>
          <a:p>
            <a:pPr marL="0" indent="0">
              <a:buNone/>
            </a:pPr>
            <a:r>
              <a:rPr lang="fa-IR" b="1" u="sng" dirty="0" smtClean="0"/>
              <a:t>مثال </a:t>
            </a:r>
            <a:r>
              <a:rPr lang="fa-IR" b="1" u="sng" dirty="0"/>
              <a:t>62: </a:t>
            </a:r>
            <a:endParaRPr lang="fa-IR" b="1" u="sng" dirty="0" smtClean="0"/>
          </a:p>
          <a:p>
            <a:pPr marL="0" indent="0">
              <a:buNone/>
            </a:pPr>
            <a:r>
              <a:rPr lang="fa-IR" b="1" dirty="0" smtClean="0">
                <a:solidFill>
                  <a:schemeClr val="accent1">
                    <a:lumMod val="50000"/>
                  </a:schemeClr>
                </a:solidFill>
              </a:rPr>
              <a:t>رکورد </a:t>
            </a:r>
            <a:r>
              <a:rPr lang="fa-IR" b="1" dirty="0">
                <a:solidFill>
                  <a:schemeClr val="accent1">
                    <a:lumMod val="50000"/>
                  </a:schemeClr>
                </a:solidFill>
              </a:rPr>
              <a:t>جدید </a:t>
            </a:r>
            <a:r>
              <a:rPr lang="en-US" b="1" dirty="0" smtClean="0">
                <a:solidFill>
                  <a:schemeClr val="accent1">
                    <a:lumMod val="50000"/>
                  </a:schemeClr>
                </a:solidFill>
              </a:rPr>
              <a:t>200</a:t>
            </a:r>
            <a:r>
              <a:rPr lang="fa-IR" b="1" dirty="0" smtClean="0">
                <a:solidFill>
                  <a:schemeClr val="accent1">
                    <a:lumMod val="50000"/>
                  </a:schemeClr>
                </a:solidFill>
              </a:rPr>
              <a:t> </a:t>
            </a:r>
            <a:r>
              <a:rPr lang="fa-IR" b="1" dirty="0">
                <a:solidFill>
                  <a:schemeClr val="accent1">
                    <a:lumMod val="50000"/>
                  </a:schemeClr>
                </a:solidFill>
              </a:rPr>
              <a:t>و </a:t>
            </a:r>
            <a:r>
              <a:rPr lang="en-US" b="1" dirty="0">
                <a:solidFill>
                  <a:schemeClr val="accent1">
                    <a:lumMod val="50000"/>
                  </a:schemeClr>
                </a:solidFill>
              </a:rPr>
              <a:t>P8</a:t>
            </a:r>
            <a:r>
              <a:rPr lang="fa-IR" b="1" dirty="0">
                <a:solidFill>
                  <a:schemeClr val="accent1">
                    <a:lumMod val="50000"/>
                  </a:schemeClr>
                </a:solidFill>
              </a:rPr>
              <a:t> را به جدول مجازی </a:t>
            </a:r>
            <a:r>
              <a:rPr lang="en-US" b="1" dirty="0">
                <a:solidFill>
                  <a:schemeClr val="accent1">
                    <a:lumMod val="50000"/>
                  </a:schemeClr>
                </a:solidFill>
              </a:rPr>
              <a:t>PQ</a:t>
            </a:r>
            <a:r>
              <a:rPr lang="fa-IR" b="1" dirty="0">
                <a:solidFill>
                  <a:schemeClr val="accent1">
                    <a:lumMod val="50000"/>
                  </a:schemeClr>
                </a:solidFill>
              </a:rPr>
              <a:t> اضافه کنید.</a:t>
            </a:r>
            <a:endParaRPr lang="en-US" b="1" dirty="0">
              <a:solidFill>
                <a:schemeClr val="accent1">
                  <a:lumMod val="50000"/>
                </a:schemeClr>
              </a:solidFill>
            </a:endParaRPr>
          </a:p>
          <a:p>
            <a:pPr marL="0" indent="0">
              <a:lnSpc>
                <a:spcPct val="150000"/>
              </a:lnSpc>
              <a:buNone/>
            </a:pPr>
            <a:r>
              <a:rPr lang="fa-IR" dirty="0" smtClean="0"/>
              <a:t>حل :</a:t>
            </a:r>
          </a:p>
          <a:p>
            <a:pPr marL="0" indent="0" algn="just">
              <a:buNone/>
            </a:pPr>
            <a:r>
              <a:rPr lang="fa-IR" dirty="0" smtClean="0"/>
              <a:t> </a:t>
            </a:r>
            <a:r>
              <a:rPr lang="fa-IR" dirty="0"/>
              <a:t>این درخواست امکان پذیر نیست. </a:t>
            </a:r>
            <a:r>
              <a:rPr lang="fa-IR" dirty="0" smtClean="0"/>
              <a:t>چرا </a:t>
            </a:r>
            <a:r>
              <a:rPr lang="fa-IR" dirty="0"/>
              <a:t>که جدول مجازی </a:t>
            </a:r>
            <a:r>
              <a:rPr lang="en-US" sz="1900" dirty="0"/>
              <a:t>PQ</a:t>
            </a:r>
            <a:r>
              <a:rPr lang="fa-IR" dirty="0"/>
              <a:t> بخشی از جدول </a:t>
            </a:r>
            <a:r>
              <a:rPr lang="en-US" sz="1900" dirty="0"/>
              <a:t>SP</a:t>
            </a:r>
            <a:r>
              <a:rPr lang="fa-IR" dirty="0"/>
              <a:t> می باشد و در صورت درج در زیر</a:t>
            </a:r>
            <a:r>
              <a:rPr lang="fa-IR" sz="1900" dirty="0"/>
              <a:t> </a:t>
            </a:r>
            <a:r>
              <a:rPr lang="en-US" sz="1900" dirty="0"/>
              <a:t>S#</a:t>
            </a:r>
            <a:r>
              <a:rPr lang="fa-IR" dirty="0"/>
              <a:t> باید عبارت </a:t>
            </a:r>
            <a:r>
              <a:rPr lang="en-US" sz="1900" dirty="0"/>
              <a:t>NULL</a:t>
            </a:r>
            <a:r>
              <a:rPr lang="fa-IR" dirty="0"/>
              <a:t> قرار بگیرد. حال آنکه </a:t>
            </a:r>
            <a:r>
              <a:rPr lang="en-US" sz="1900" dirty="0"/>
              <a:t>S#</a:t>
            </a:r>
            <a:r>
              <a:rPr lang="fa-IR" sz="1900" dirty="0"/>
              <a:t> </a:t>
            </a:r>
            <a:r>
              <a:rPr lang="fa-IR" dirty="0"/>
              <a:t>بخشی از کلید اصلی </a:t>
            </a:r>
            <a:r>
              <a:rPr lang="en-US" sz="1900" dirty="0"/>
              <a:t>SP</a:t>
            </a:r>
            <a:r>
              <a:rPr lang="fa-IR" dirty="0"/>
              <a:t> است و نمی تواند </a:t>
            </a:r>
            <a:r>
              <a:rPr lang="en-US" sz="1900" dirty="0"/>
              <a:t>NULL</a:t>
            </a:r>
            <a:r>
              <a:rPr lang="fa-IR" dirty="0"/>
              <a:t> باشد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768708398"/>
              </p:ext>
            </p:extLst>
          </p:nvPr>
        </p:nvGraphicFramePr>
        <p:xfrm>
          <a:off x="420326" y="4114800"/>
          <a:ext cx="1828800" cy="2606040"/>
        </p:xfrm>
        <a:graphic>
          <a:graphicData uri="http://schemas.openxmlformats.org/drawingml/2006/table">
            <a:tbl>
              <a:tblPr firstRow="1" bandRow="1">
                <a:tableStyleId>{5C22544A-7EE6-4342-B048-85BDC9FD1C3A}</a:tableStyleId>
              </a:tblPr>
              <a:tblGrid>
                <a:gridCol w="548640"/>
                <a:gridCol w="1280160"/>
              </a:tblGrid>
              <a:tr h="381000">
                <a:tc>
                  <a:txBody>
                    <a:bodyPr/>
                    <a:lstStyle/>
                    <a:p>
                      <a:pPr algn="ctr"/>
                      <a:r>
                        <a:rPr lang="en-US" dirty="0" smtClean="0">
                          <a:solidFill>
                            <a:schemeClr val="tx1"/>
                          </a:solidFill>
                        </a:rPr>
                        <a:t>P#</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dirty="0" smtClean="0">
                          <a:solidFill>
                            <a:schemeClr val="tx1"/>
                          </a:solidFill>
                        </a:rPr>
                        <a:t>TOTQTY</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70840">
                <a:tc>
                  <a:txBody>
                    <a:bodyPr/>
                    <a:lstStyle/>
                    <a:p>
                      <a:pPr algn="ctr"/>
                      <a:r>
                        <a:rPr lang="en-US" dirty="0" smtClean="0"/>
                        <a:t>P1</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600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1000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400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500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500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en-US" dirty="0" smtClean="0"/>
                        <a:t>P6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a-IR" dirty="0" smtClean="0"/>
                        <a:t>100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Rectangle 5"/>
          <p:cNvSpPr/>
          <p:nvPr/>
        </p:nvSpPr>
        <p:spPr>
          <a:xfrm>
            <a:off x="811574" y="3733800"/>
            <a:ext cx="750526" cy="369332"/>
          </a:xfrm>
          <a:prstGeom prst="rect">
            <a:avLst/>
          </a:prstGeom>
        </p:spPr>
        <p:txBody>
          <a:bodyPr wrap="none">
            <a:spAutoFit/>
          </a:bodyPr>
          <a:lstStyle/>
          <a:p>
            <a:pPr algn="r" rtl="1"/>
            <a:r>
              <a:rPr lang="fa-IR" dirty="0" smtClean="0"/>
              <a:t>دید </a:t>
            </a:r>
            <a:r>
              <a:rPr lang="en-US" dirty="0" smtClean="0"/>
              <a:t>PQ</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99" y="0"/>
            <a:ext cx="1146538" cy="3479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Down Arrow 6"/>
          <p:cNvSpPr/>
          <p:nvPr/>
        </p:nvSpPr>
        <p:spPr>
          <a:xfrm>
            <a:off x="1168400" y="3263767"/>
            <a:ext cx="3810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23414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7" dur="500"/>
                                        <p:tgtEl>
                                          <p:spTgt spid="3">
                                            <p:txEl>
                                              <p:pRg st="5" end="5"/>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پیوند در </a:t>
            </a:r>
            <a:r>
              <a:rPr lang="en-US" dirty="0" smtClean="0"/>
              <a:t>SQL</a:t>
            </a:r>
            <a:endParaRPr lang="en-US" dirty="0"/>
          </a:p>
        </p:txBody>
      </p:sp>
      <p:sp>
        <p:nvSpPr>
          <p:cNvPr id="3" name="Content Placeholder 2"/>
          <p:cNvSpPr>
            <a:spLocks noGrp="1"/>
          </p:cNvSpPr>
          <p:nvPr>
            <p:ph idx="1"/>
          </p:nvPr>
        </p:nvSpPr>
        <p:spPr>
          <a:xfrm>
            <a:off x="304800" y="1676400"/>
            <a:ext cx="8610600" cy="4419600"/>
          </a:xfrm>
        </p:spPr>
        <p:txBody>
          <a:bodyPr>
            <a:normAutofit/>
          </a:bodyPr>
          <a:lstStyle/>
          <a:p>
            <a:pPr>
              <a:lnSpc>
                <a:spcPct val="110000"/>
              </a:lnSpc>
            </a:pPr>
            <a:r>
              <a:rPr lang="fa-IR" sz="2000" dirty="0" smtClean="0"/>
              <a:t>در </a:t>
            </a:r>
            <a:r>
              <a:rPr lang="en-US" sz="2000" dirty="0"/>
              <a:t>SQL1</a:t>
            </a:r>
            <a:r>
              <a:rPr lang="fa-IR" sz="2000" dirty="0"/>
              <a:t> عملیات پیوند مستقیماً پشتیبانی نمی شد و با استفاده از شرط در جلوی </a:t>
            </a:r>
            <a:r>
              <a:rPr lang="en-US" sz="2000" dirty="0"/>
              <a:t>where</a:t>
            </a:r>
            <a:r>
              <a:rPr lang="fa-IR" sz="2000" dirty="0"/>
              <a:t> یا توسط </a:t>
            </a:r>
            <a:r>
              <a:rPr lang="en-US" sz="2000" dirty="0"/>
              <a:t>select</a:t>
            </a:r>
            <a:r>
              <a:rPr lang="fa-IR" sz="2000" dirty="0"/>
              <a:t> متاخل شبیه سازی می گردید. </a:t>
            </a:r>
            <a:endParaRPr lang="fa-IR" sz="2000" dirty="0" smtClean="0"/>
          </a:p>
          <a:p>
            <a:pPr>
              <a:lnSpc>
                <a:spcPct val="110000"/>
              </a:lnSpc>
            </a:pPr>
            <a:r>
              <a:rPr lang="fa-IR" sz="2000" dirty="0" smtClean="0"/>
              <a:t>ولی </a:t>
            </a:r>
            <a:r>
              <a:rPr lang="fa-IR" sz="2000" dirty="0"/>
              <a:t>در </a:t>
            </a:r>
            <a:r>
              <a:rPr lang="en-US" sz="2000" b="1" dirty="0"/>
              <a:t>SQL2</a:t>
            </a:r>
            <a:r>
              <a:rPr lang="fa-IR" sz="2000" dirty="0"/>
              <a:t> دستوراتی اضافه شد تا انواع پیوند را مستقیماً پشتیبانی کنند</a:t>
            </a:r>
            <a:r>
              <a:rPr lang="fa-IR" sz="2000" dirty="0" smtClean="0"/>
              <a:t>.</a:t>
            </a:r>
            <a:endParaRPr lang="en-US" sz="2000" dirty="0" smtClean="0"/>
          </a:p>
          <a:p>
            <a:pPr>
              <a:lnSpc>
                <a:spcPct val="110000"/>
              </a:lnSpc>
            </a:pPr>
            <a:endParaRPr lang="en-US" sz="2000" dirty="0"/>
          </a:p>
          <a:p>
            <a:pPr marL="457200" lvl="0" indent="-457200">
              <a:lnSpc>
                <a:spcPct val="110000"/>
              </a:lnSpc>
              <a:buFont typeface="+mj-lt"/>
              <a:buAutoNum type="arabicPeriod"/>
            </a:pPr>
            <a:r>
              <a:rPr lang="fa-IR" sz="2600" b="1" dirty="0"/>
              <a:t>ضرب دکارتی </a:t>
            </a:r>
            <a:r>
              <a:rPr lang="en-US" sz="2600" b="1" dirty="0"/>
              <a:t>(×)</a:t>
            </a:r>
            <a:r>
              <a:rPr lang="fa-IR" sz="2600" b="1" dirty="0"/>
              <a:t> جبر رابطه ای با دستور </a:t>
            </a:r>
            <a:r>
              <a:rPr lang="en-US" sz="2600" b="1" dirty="0"/>
              <a:t>CROSS JOIN</a:t>
            </a:r>
            <a:r>
              <a:rPr lang="fa-IR" sz="2600" b="1" dirty="0"/>
              <a:t> </a:t>
            </a:r>
            <a:r>
              <a:rPr lang="fa-IR" sz="2600" b="1" dirty="0" smtClean="0"/>
              <a:t>پیاده </a:t>
            </a:r>
            <a:r>
              <a:rPr lang="fa-IR" sz="2600" b="1" dirty="0"/>
              <a:t>سازی شده است</a:t>
            </a:r>
            <a:r>
              <a:rPr lang="fa-IR" sz="2600" b="1" dirty="0" smtClean="0"/>
              <a:t>.</a:t>
            </a:r>
          </a:p>
          <a:p>
            <a:pPr lvl="0">
              <a:lnSpc>
                <a:spcPct val="110000"/>
              </a:lnSpc>
            </a:pPr>
            <a:endParaRPr lang="en-US" sz="2000" dirty="0"/>
          </a:p>
          <a:p>
            <a:pPr marL="0" indent="0">
              <a:buNone/>
            </a:pPr>
            <a:r>
              <a:rPr lang="fa-IR" b="1" u="sng" dirty="0"/>
              <a:t>مثال 63: </a:t>
            </a:r>
            <a:endParaRPr lang="en-US" b="1" u="sng" dirty="0"/>
          </a:p>
          <a:p>
            <a:pPr marL="320040" lvl="1" indent="0">
              <a:buNone/>
            </a:pPr>
            <a:r>
              <a:rPr lang="fa-IR" b="1" dirty="0">
                <a:solidFill>
                  <a:schemeClr val="accent1">
                    <a:lumMod val="50000"/>
                  </a:schemeClr>
                </a:solidFill>
              </a:rPr>
              <a:t>دستور </a:t>
            </a:r>
            <a:r>
              <a:rPr lang="fa-IR" b="1" dirty="0" smtClean="0">
                <a:solidFill>
                  <a:schemeClr val="accent1">
                    <a:lumMod val="50000"/>
                  </a:schemeClr>
                </a:solidFill>
              </a:rPr>
              <a:t>زیر </a:t>
            </a:r>
            <a:r>
              <a:rPr lang="fa-IR" b="1" dirty="0">
                <a:solidFill>
                  <a:schemeClr val="accent1">
                    <a:lumMod val="50000"/>
                  </a:schemeClr>
                </a:solidFill>
              </a:rPr>
              <a:t>ضرب دکارتی دو جدول </a:t>
            </a:r>
            <a:r>
              <a:rPr lang="en-US" b="1" dirty="0">
                <a:solidFill>
                  <a:schemeClr val="accent1">
                    <a:lumMod val="50000"/>
                  </a:schemeClr>
                </a:solidFill>
              </a:rPr>
              <a:t>S</a:t>
            </a:r>
            <a:r>
              <a:rPr lang="fa-IR" b="1" dirty="0">
                <a:solidFill>
                  <a:schemeClr val="accent1">
                    <a:lumMod val="50000"/>
                  </a:schemeClr>
                </a:solidFill>
              </a:rPr>
              <a:t> و </a:t>
            </a:r>
            <a:r>
              <a:rPr lang="en-US" b="1" dirty="0">
                <a:solidFill>
                  <a:schemeClr val="accent1">
                    <a:lumMod val="50000"/>
                  </a:schemeClr>
                </a:solidFill>
              </a:rPr>
              <a:t>SP</a:t>
            </a:r>
            <a:r>
              <a:rPr lang="fa-IR" b="1" dirty="0">
                <a:solidFill>
                  <a:schemeClr val="accent1">
                    <a:lumMod val="50000"/>
                  </a:schemeClr>
                </a:solidFill>
              </a:rPr>
              <a:t> را می دهد</a:t>
            </a:r>
            <a:r>
              <a:rPr lang="fa-IR" b="1" dirty="0" smtClean="0">
                <a:solidFill>
                  <a:schemeClr val="accent1">
                    <a:lumMod val="50000"/>
                  </a:schemeClr>
                </a:solidFill>
              </a:rPr>
              <a:t>.</a:t>
            </a:r>
          </a:p>
          <a:p>
            <a:pPr marL="0" indent="0" algn="l">
              <a:buNone/>
            </a:pPr>
            <a:r>
              <a:rPr lang="en-US" dirty="0" smtClean="0"/>
              <a:t>S CROSS JOIN SP</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91</a:t>
            </a:fld>
            <a:endParaRPr lang="en-US"/>
          </a:p>
        </p:txBody>
      </p:sp>
    </p:spTree>
    <p:extLst>
      <p:ext uri="{BB962C8B-B14F-4D97-AF65-F5344CB8AC3E}">
        <p14:creationId xmlns:p14="http://schemas.microsoft.com/office/powerpoint/2010/main" val="23999442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1" dur="500"/>
                                        <p:tgtEl>
                                          <p:spTgt spid="3">
                                            <p:txEl>
                                              <p:pRg st="5" end="5"/>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5" dur="500"/>
                                        <p:tgtEl>
                                          <p:spTgt spid="3">
                                            <p:txEl>
                                              <p:pRg st="6" end="6"/>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پیوند در </a:t>
            </a:r>
            <a:r>
              <a:rPr lang="en-US" dirty="0" smtClean="0"/>
              <a:t>SQL</a:t>
            </a:r>
            <a:endParaRPr lang="en-US" dirty="0"/>
          </a:p>
        </p:txBody>
      </p:sp>
      <p:sp>
        <p:nvSpPr>
          <p:cNvPr id="3" name="Content Placeholder 2"/>
          <p:cNvSpPr>
            <a:spLocks noGrp="1"/>
          </p:cNvSpPr>
          <p:nvPr>
            <p:ph idx="1"/>
          </p:nvPr>
        </p:nvSpPr>
        <p:spPr>
          <a:xfrm>
            <a:off x="304800" y="1676400"/>
            <a:ext cx="8610600" cy="4419600"/>
          </a:xfrm>
        </p:spPr>
        <p:txBody>
          <a:bodyPr>
            <a:normAutofit/>
          </a:bodyPr>
          <a:lstStyle/>
          <a:p>
            <a:pPr marL="514350" indent="-514350">
              <a:buFont typeface="+mj-lt"/>
              <a:buAutoNum type="arabicPeriod" startAt="2"/>
            </a:pPr>
            <a:r>
              <a:rPr lang="fa-IR" sz="2800" b="1" dirty="0" smtClean="0"/>
              <a:t>پیوند </a:t>
            </a:r>
            <a:r>
              <a:rPr lang="fa-IR" sz="2800" b="1" dirty="0"/>
              <a:t>شرطی </a:t>
            </a:r>
            <a:r>
              <a:rPr lang="en-US" sz="2800" b="1" dirty="0"/>
              <a:t>(XѲ)</a:t>
            </a:r>
            <a:r>
              <a:rPr lang="fa-IR" sz="2800" b="1" dirty="0"/>
              <a:t> جبر رابطه ای با دستور </a:t>
            </a:r>
            <a:r>
              <a:rPr lang="en-US" sz="2800" b="1" dirty="0"/>
              <a:t>JOIN … ON …</a:t>
            </a:r>
            <a:r>
              <a:rPr lang="fa-IR" sz="2800" b="1" dirty="0"/>
              <a:t> پیاده سازی شده است</a:t>
            </a:r>
            <a:r>
              <a:rPr lang="fa-IR" sz="2800" b="1" dirty="0" smtClean="0"/>
              <a:t>.</a:t>
            </a:r>
            <a:endParaRPr lang="en-US" sz="2800" b="1" dirty="0" smtClean="0"/>
          </a:p>
          <a:p>
            <a:pPr marL="514350" indent="-514350">
              <a:buFont typeface="+mj-lt"/>
              <a:buAutoNum type="arabicPeriod" startAt="2"/>
            </a:pPr>
            <a:endParaRPr lang="en-US" sz="2800" b="1" dirty="0"/>
          </a:p>
          <a:p>
            <a:pPr marL="0" indent="0">
              <a:buNone/>
            </a:pPr>
            <a:r>
              <a:rPr lang="fa-IR" sz="2000" b="1" u="sng" dirty="0" smtClean="0"/>
              <a:t>مثال 64: </a:t>
            </a:r>
            <a:endParaRPr lang="en-US" sz="2000" b="1" u="sng" dirty="0"/>
          </a:p>
          <a:p>
            <a:pPr marL="0" indent="0" algn="l">
              <a:buNone/>
            </a:pPr>
            <a:r>
              <a:rPr lang="en-US" dirty="0" smtClean="0"/>
              <a:t>S JOIN SP ON</a:t>
            </a:r>
          </a:p>
          <a:p>
            <a:pPr marL="0" indent="0" algn="l">
              <a:buNone/>
            </a:pPr>
            <a:r>
              <a:rPr lang="en-US" dirty="0" smtClean="0"/>
              <a:t>S.S# = SP.S# AND </a:t>
            </a:r>
            <a:r>
              <a:rPr lang="en-US" dirty="0" err="1" smtClean="0"/>
              <a:t>Qty</a:t>
            </a:r>
            <a:r>
              <a:rPr lang="en-US" dirty="0" smtClean="0"/>
              <a:t>&gt;200</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92</a:t>
            </a:fld>
            <a:endParaRPr lang="en-US"/>
          </a:p>
        </p:txBody>
      </p:sp>
    </p:spTree>
    <p:extLst>
      <p:ext uri="{BB962C8B-B14F-4D97-AF65-F5344CB8AC3E}">
        <p14:creationId xmlns:p14="http://schemas.microsoft.com/office/powerpoint/2010/main" val="1795184177"/>
      </p:ext>
    </p:extLst>
  </p:cSld>
  <p:clrMapOvr>
    <a:masterClrMapping/>
  </p:clrMapOvr>
  <p:transition spd="slow">
    <p:push dir="u"/>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dirty="0"/>
              <a:t>پیوند در </a:t>
            </a:r>
            <a:r>
              <a:rPr lang="en-US" dirty="0" smtClean="0"/>
              <a:t>SQL</a:t>
            </a:r>
            <a:endParaRPr lang="en-US" dirty="0"/>
          </a:p>
        </p:txBody>
      </p:sp>
      <p:sp>
        <p:nvSpPr>
          <p:cNvPr id="3" name="Content Placeholder 2"/>
          <p:cNvSpPr>
            <a:spLocks noGrp="1"/>
          </p:cNvSpPr>
          <p:nvPr>
            <p:ph idx="1"/>
          </p:nvPr>
        </p:nvSpPr>
        <p:spPr>
          <a:xfrm>
            <a:off x="533400" y="1676400"/>
            <a:ext cx="8077200" cy="4419600"/>
          </a:xfrm>
        </p:spPr>
        <p:txBody>
          <a:bodyPr>
            <a:normAutofit fontScale="92500" lnSpcReduction="10000"/>
          </a:bodyPr>
          <a:lstStyle/>
          <a:p>
            <a:pPr marL="514350" lvl="0" indent="-514350">
              <a:buFont typeface="+mj-lt"/>
              <a:buAutoNum type="arabicPeriod" startAt="3"/>
            </a:pPr>
            <a:r>
              <a:rPr lang="fa-IR" sz="2800" b="1" dirty="0"/>
              <a:t>پیوند طبیعی </a:t>
            </a:r>
            <a:r>
              <a:rPr lang="en-US" sz="2800" b="1" dirty="0"/>
              <a:t>(⋈)</a:t>
            </a:r>
            <a:r>
              <a:rPr lang="fa-IR" sz="2800" b="1" dirty="0"/>
              <a:t> جبر رابطه ای با دستور </a:t>
            </a:r>
            <a:r>
              <a:rPr lang="en-US" sz="2800" b="1" dirty="0"/>
              <a:t>NATURAL JOIN</a:t>
            </a:r>
            <a:r>
              <a:rPr lang="fa-IR" sz="2800" b="1" dirty="0"/>
              <a:t> پیاده سازی شده است.</a:t>
            </a:r>
            <a:endParaRPr lang="en-US" sz="2800" b="1" dirty="0"/>
          </a:p>
          <a:p>
            <a:pPr marL="0" indent="0">
              <a:buNone/>
            </a:pPr>
            <a:r>
              <a:rPr lang="fa-IR" sz="2000" b="1" u="sng" dirty="0" smtClean="0"/>
              <a:t>مثال 65: </a:t>
            </a:r>
            <a:endParaRPr lang="en-US" sz="2000" b="1" u="sng" dirty="0" smtClean="0"/>
          </a:p>
          <a:p>
            <a:pPr marL="0" indent="0" algn="l">
              <a:buNone/>
            </a:pPr>
            <a:r>
              <a:rPr lang="en-US" dirty="0"/>
              <a:t>S Natural JOIN SP</a:t>
            </a:r>
          </a:p>
          <a:p>
            <a:pPr marL="0" indent="0">
              <a:buNone/>
            </a:pPr>
            <a:endParaRPr lang="fa-IR" b="1" u="sng" dirty="0" smtClean="0"/>
          </a:p>
          <a:p>
            <a:pPr marL="0" indent="0">
              <a:buNone/>
            </a:pPr>
            <a:endParaRPr lang="fa-IR" b="1" u="sng" dirty="0"/>
          </a:p>
          <a:p>
            <a:pPr marL="0" indent="0">
              <a:buNone/>
            </a:pPr>
            <a:r>
              <a:rPr lang="fa-IR" b="1" u="sng" dirty="0" smtClean="0"/>
              <a:t>تذکر:</a:t>
            </a:r>
          </a:p>
          <a:p>
            <a:pPr marL="320040" lvl="1" indent="0">
              <a:buNone/>
            </a:pPr>
            <a:r>
              <a:rPr lang="fa-IR" dirty="0" smtClean="0"/>
              <a:t> </a:t>
            </a:r>
            <a:r>
              <a:rPr lang="fa-IR" dirty="0"/>
              <a:t>از </a:t>
            </a:r>
            <a:r>
              <a:rPr lang="fa-IR" dirty="0" smtClean="0"/>
              <a:t>آنجا </a:t>
            </a:r>
            <a:r>
              <a:rPr lang="fa-IR" dirty="0"/>
              <a:t>که خروجی این دستورات </a:t>
            </a:r>
            <a:r>
              <a:rPr lang="fa-IR" dirty="0" smtClean="0"/>
              <a:t>«رابطه» است </a:t>
            </a:r>
            <a:r>
              <a:rPr lang="fa-IR" dirty="0"/>
              <a:t>می </a:t>
            </a:r>
            <a:r>
              <a:rPr lang="fa-IR" dirty="0" smtClean="0"/>
              <a:t>توان آن ها را </a:t>
            </a:r>
            <a:r>
              <a:rPr lang="fa-IR" dirty="0"/>
              <a:t>در بخش </a:t>
            </a:r>
            <a:r>
              <a:rPr lang="en-US" sz="1800" dirty="0"/>
              <a:t>FORM</a:t>
            </a:r>
            <a:r>
              <a:rPr lang="fa-IR" dirty="0"/>
              <a:t> از دستور </a:t>
            </a:r>
            <a:r>
              <a:rPr lang="en-US" dirty="0"/>
              <a:t>select</a:t>
            </a:r>
            <a:r>
              <a:rPr lang="fa-IR" dirty="0"/>
              <a:t> استفاده کرد.</a:t>
            </a:r>
            <a:endParaRPr lang="en-US" dirty="0"/>
          </a:p>
          <a:p>
            <a:pPr marL="0" indent="0">
              <a:buNone/>
            </a:pPr>
            <a:r>
              <a:rPr lang="fa-IR" b="1" u="sng" dirty="0"/>
              <a:t>مثال </a:t>
            </a:r>
            <a:r>
              <a:rPr lang="fa-IR" b="1" u="sng" dirty="0" smtClean="0"/>
              <a:t>66: </a:t>
            </a:r>
            <a:endParaRPr lang="en-US" b="1" u="sng" dirty="0"/>
          </a:p>
          <a:p>
            <a:pPr marL="0" indent="0" algn="l">
              <a:buNone/>
            </a:pPr>
            <a:r>
              <a:rPr lang="en-US" dirty="0" smtClean="0"/>
              <a:t>Select </a:t>
            </a:r>
            <a:r>
              <a:rPr lang="en-US" dirty="0" err="1" smtClean="0"/>
              <a:t>sname</a:t>
            </a:r>
            <a:r>
              <a:rPr lang="en-US" dirty="0" smtClean="0"/>
              <a:t>, </a:t>
            </a:r>
            <a:r>
              <a:rPr lang="en-US" dirty="0" err="1" smtClean="0"/>
              <a:t>Qty</a:t>
            </a:r>
            <a:r>
              <a:rPr lang="en-US" dirty="0" smtClean="0"/>
              <a:t> </a:t>
            </a:r>
          </a:p>
          <a:p>
            <a:pPr marL="0" indent="0" algn="l">
              <a:buNone/>
            </a:pPr>
            <a:r>
              <a:rPr lang="en-US" dirty="0" smtClean="0"/>
              <a:t>From </a:t>
            </a:r>
            <a:r>
              <a:rPr lang="en-US" dirty="0"/>
              <a:t>S Natural JOIN </a:t>
            </a:r>
            <a:r>
              <a:rPr lang="en-US" dirty="0" smtClean="0"/>
              <a:t>SP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93</a:t>
            </a:fld>
            <a:endParaRPr lang="en-US"/>
          </a:p>
        </p:txBody>
      </p:sp>
    </p:spTree>
    <p:extLst>
      <p:ext uri="{BB962C8B-B14F-4D97-AF65-F5344CB8AC3E}">
        <p14:creationId xmlns:p14="http://schemas.microsoft.com/office/powerpoint/2010/main" val="176535933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7" dur="500"/>
                                        <p:tgtEl>
                                          <p:spTgt spid="3">
                                            <p:txEl>
                                              <p:pRg st="5" end="5"/>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0" dur="500"/>
                                        <p:tgtEl>
                                          <p:spTgt spid="3">
                                            <p:txEl>
                                              <p:pRg st="6" end="6"/>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3" dur="500"/>
                                        <p:tgtEl>
                                          <p:spTgt spid="3">
                                            <p:txEl>
                                              <p:pRg st="7" end="7"/>
                                            </p:txEl>
                                          </p:spTgt>
                                        </p:tgtEl>
                                      </p:cBhvr>
                                    </p:animEffect>
                                  </p:childTnLst>
                                </p:cTn>
                              </p:par>
                            </p:childTnLst>
                          </p:cTn>
                        </p:par>
                        <p:par>
                          <p:cTn id="14" fill="hold">
                            <p:stCondLst>
                              <p:cond delay="500"/>
                            </p:stCondLst>
                            <p:childTnLst>
                              <p:par>
                                <p:cTn id="15" presetID="14" presetClass="entr" presetSubtype="10" fill="hold" nodeType="after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7" dur="500"/>
                                        <p:tgtEl>
                                          <p:spTgt spid="3">
                                            <p:txEl>
                                              <p:pRg st="8" end="8"/>
                                            </p:txEl>
                                          </p:spTgt>
                                        </p:tgtEl>
                                      </p:cBhvr>
                                    </p:animEffect>
                                  </p:childTnLst>
                                </p:cTn>
                              </p:par>
                            </p:childTnLst>
                          </p:cTn>
                        </p:par>
                        <p:par>
                          <p:cTn id="18" fill="hold">
                            <p:stCondLst>
                              <p:cond delay="1000"/>
                            </p:stCondLst>
                            <p:childTnLst>
                              <p:par>
                                <p:cTn id="19" presetID="14" presetClass="entr" presetSubtype="10" fill="hold" nodeType="after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animEffect transition="in" filter="randombar(horizontal)">
                                      <p:cBhvr>
                                        <p:cTn id="21"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پیوند </a:t>
            </a:r>
            <a:r>
              <a:rPr lang="en-US" dirty="0"/>
              <a:t>OUTER</a:t>
            </a:r>
          </a:p>
        </p:txBody>
      </p:sp>
      <p:sp>
        <p:nvSpPr>
          <p:cNvPr id="3" name="Content Placeholder 2"/>
          <p:cNvSpPr>
            <a:spLocks noGrp="1"/>
          </p:cNvSpPr>
          <p:nvPr>
            <p:ph idx="1"/>
          </p:nvPr>
        </p:nvSpPr>
        <p:spPr>
          <a:xfrm>
            <a:off x="381000" y="1752600"/>
            <a:ext cx="8382000" cy="4419600"/>
          </a:xfrm>
        </p:spPr>
        <p:txBody>
          <a:bodyPr/>
          <a:lstStyle/>
          <a:p>
            <a:pPr lvl="0"/>
            <a:r>
              <a:rPr lang="fa-IR" dirty="0" smtClean="0"/>
              <a:t>می </a:t>
            </a:r>
            <a:r>
              <a:rPr lang="fa-IR" dirty="0"/>
              <a:t>دانیم که اگر سطری از جدول </a:t>
            </a:r>
            <a:r>
              <a:rPr lang="en-US" dirty="0"/>
              <a:t>A</a:t>
            </a:r>
            <a:r>
              <a:rPr lang="fa-IR" dirty="0"/>
              <a:t> با هیچ سطری از جدول </a:t>
            </a:r>
            <a:r>
              <a:rPr lang="en-US" dirty="0"/>
              <a:t>B</a:t>
            </a:r>
            <a:r>
              <a:rPr lang="fa-IR" dirty="0"/>
              <a:t> فیلد همنام یکسان نداشته باشد، این سطر </a:t>
            </a:r>
            <a:r>
              <a:rPr lang="en-US" dirty="0"/>
              <a:t>A</a:t>
            </a:r>
            <a:r>
              <a:rPr lang="fa-IR" dirty="0"/>
              <a:t> در </a:t>
            </a:r>
            <a:r>
              <a:rPr lang="en-US" dirty="0"/>
              <a:t>A ⋈ B</a:t>
            </a:r>
            <a:r>
              <a:rPr lang="fa-IR" dirty="0"/>
              <a:t> ظاهر نمی شود. این سطر </a:t>
            </a:r>
            <a:r>
              <a:rPr lang="fa-IR" dirty="0" smtClean="0"/>
              <a:t>(که </a:t>
            </a:r>
            <a:r>
              <a:rPr lang="fa-IR" dirty="0"/>
              <a:t>به سطر سرگردان یا </a:t>
            </a:r>
            <a:r>
              <a:rPr lang="en-US" dirty="0"/>
              <a:t>dangling tuple</a:t>
            </a:r>
            <a:r>
              <a:rPr lang="fa-IR" dirty="0"/>
              <a:t> معروف است) بعضی اوقات ایجاد اشکال می کند</a:t>
            </a:r>
            <a:r>
              <a:rPr lang="fa-IR" dirty="0" smtClean="0"/>
              <a:t>.</a:t>
            </a:r>
          </a:p>
          <a:p>
            <a:pPr lvl="0"/>
            <a:endParaRPr lang="fa-IR" dirty="0"/>
          </a:p>
          <a:p>
            <a:pPr lvl="0"/>
            <a:endParaRPr lang="en-US" dirty="0"/>
          </a:p>
          <a:p>
            <a:r>
              <a:rPr lang="fa-IR" dirty="0"/>
              <a:t>دستور </a:t>
            </a:r>
            <a:r>
              <a:rPr lang="en-US" b="1" dirty="0"/>
              <a:t>Natural Full Outer Join</a:t>
            </a:r>
            <a:r>
              <a:rPr lang="fa-IR" b="1" dirty="0"/>
              <a:t> </a:t>
            </a:r>
            <a:r>
              <a:rPr lang="fa-IR" dirty="0"/>
              <a:t>سطرهای هر دو جدول را که با جدول دیگر مقدار همنام مشترک ندارند نیز در خروجی می آورد.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94</a:t>
            </a:fld>
            <a:endParaRPr lang="en-US"/>
          </a:p>
        </p:txBody>
      </p:sp>
    </p:spTree>
    <p:extLst>
      <p:ext uri="{BB962C8B-B14F-4D97-AF65-F5344CB8AC3E}">
        <p14:creationId xmlns:p14="http://schemas.microsoft.com/office/powerpoint/2010/main" val="1166962847"/>
      </p:ext>
    </p:extLst>
  </p:cSld>
  <p:clrMapOvr>
    <a:masterClrMapping/>
  </p:clrMapOvr>
  <p:transition spd="slow">
    <p:pull/>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امنیت در </a:t>
            </a:r>
            <a:r>
              <a:rPr lang="en-US" dirty="0" smtClean="0"/>
              <a:t>SQL</a:t>
            </a:r>
            <a:endParaRPr lang="en-US" dirty="0"/>
          </a:p>
        </p:txBody>
      </p:sp>
      <p:sp>
        <p:nvSpPr>
          <p:cNvPr id="3" name="Content Placeholder 2"/>
          <p:cNvSpPr>
            <a:spLocks noGrp="1"/>
          </p:cNvSpPr>
          <p:nvPr>
            <p:ph idx="1"/>
          </p:nvPr>
        </p:nvSpPr>
        <p:spPr>
          <a:xfrm>
            <a:off x="457200" y="1676400"/>
            <a:ext cx="8229600" cy="4419600"/>
          </a:xfrm>
        </p:spPr>
        <p:txBody>
          <a:bodyPr>
            <a:normAutofit/>
          </a:bodyPr>
          <a:lstStyle/>
          <a:p>
            <a:pPr algn="just">
              <a:lnSpc>
                <a:spcPct val="150000"/>
              </a:lnSpc>
            </a:pPr>
            <a:r>
              <a:rPr lang="fa-IR" sz="2000" dirty="0" smtClean="0"/>
              <a:t>در </a:t>
            </a:r>
            <a:r>
              <a:rPr lang="en-US" sz="2000" dirty="0"/>
              <a:t>SQL</a:t>
            </a:r>
            <a:r>
              <a:rPr lang="fa-IR" sz="2000" dirty="0"/>
              <a:t> هر کاربری یک شناسه ویژه دارد. </a:t>
            </a:r>
            <a:endParaRPr lang="fa-IR" sz="2000" dirty="0" smtClean="0"/>
          </a:p>
          <a:p>
            <a:pPr algn="just">
              <a:lnSpc>
                <a:spcPct val="150000"/>
              </a:lnSpc>
            </a:pPr>
            <a:r>
              <a:rPr lang="fa-IR" sz="2000" dirty="0" smtClean="0"/>
              <a:t>شناسه </a:t>
            </a:r>
            <a:r>
              <a:rPr lang="en-US" sz="2000" dirty="0"/>
              <a:t>PUBLIC</a:t>
            </a:r>
            <a:r>
              <a:rPr lang="fa-IR" sz="2000" dirty="0"/>
              <a:t> همه کاربران را شامل می شود. </a:t>
            </a:r>
            <a:endParaRPr lang="fa-IR" sz="2000" dirty="0" smtClean="0"/>
          </a:p>
          <a:p>
            <a:pPr algn="just">
              <a:lnSpc>
                <a:spcPct val="150000"/>
              </a:lnSpc>
            </a:pPr>
            <a:r>
              <a:rPr lang="fa-IR" sz="2000" dirty="0" smtClean="0"/>
              <a:t>چهار </a:t>
            </a:r>
            <a:r>
              <a:rPr lang="fa-IR" sz="2000" dirty="0"/>
              <a:t>نوع امتیاز برای دستیابی به جداول عبارتنداز : </a:t>
            </a:r>
            <a:r>
              <a:rPr lang="en-US" sz="2000" dirty="0"/>
              <a:t>Update, Delete, Insert, Select</a:t>
            </a:r>
            <a:r>
              <a:rPr lang="fa-IR" sz="2000" dirty="0"/>
              <a:t> . </a:t>
            </a:r>
            <a:endParaRPr lang="fa-IR" sz="2000" dirty="0" smtClean="0"/>
          </a:p>
          <a:p>
            <a:pPr algn="just">
              <a:lnSpc>
                <a:spcPct val="150000"/>
              </a:lnSpc>
            </a:pPr>
            <a:r>
              <a:rPr lang="fa-IR" sz="2000" dirty="0" smtClean="0"/>
              <a:t>مثلاً </a:t>
            </a:r>
            <a:r>
              <a:rPr lang="fa-IR" sz="2000" dirty="0"/>
              <a:t>اگر کاربری بخواهد در جدولی اطلاعاتی درج کند باید شناسه او امتیاز </a:t>
            </a:r>
            <a:r>
              <a:rPr lang="en-US" sz="2000" dirty="0"/>
              <a:t>Insert</a:t>
            </a:r>
            <a:r>
              <a:rPr lang="fa-IR" sz="2000" dirty="0"/>
              <a:t> را روی آن جدول داشته باشد.</a:t>
            </a:r>
            <a:endParaRPr lang="en-US" sz="2000" dirty="0"/>
          </a:p>
          <a:p>
            <a:pPr algn="just">
              <a:lnSpc>
                <a:spcPct val="150000"/>
              </a:lnSpc>
            </a:pPr>
            <a:r>
              <a:rPr lang="fa-IR" sz="2000" dirty="0"/>
              <a:t>امتیاز دیگر </a:t>
            </a:r>
            <a:r>
              <a:rPr lang="en-US" sz="2000" dirty="0"/>
              <a:t>References</a:t>
            </a:r>
            <a:r>
              <a:rPr lang="fa-IR" sz="2000" dirty="0"/>
              <a:t> است که برای کنترل و اعمال </a:t>
            </a:r>
            <a:r>
              <a:rPr lang="fa-IR" sz="2000" dirty="0" smtClean="0"/>
              <a:t>محدودیت های </a:t>
            </a:r>
            <a:r>
              <a:rPr lang="fa-IR" sz="2000" dirty="0"/>
              <a:t>جامعیتی می باشد. مثلاً رئیس یک سازمان باید بتواند روی دستمزد کارمندان خود قواعد محدودیت را اعمال کند (پس باید امتیاز </a:t>
            </a:r>
            <a:r>
              <a:rPr lang="en-US" sz="2000" dirty="0"/>
              <a:t>References</a:t>
            </a:r>
            <a:r>
              <a:rPr lang="fa-IR" sz="2000" dirty="0"/>
              <a:t> را داشته باشد) ولی دیگران چنین حقی را ندارند.</a:t>
            </a:r>
            <a:endParaRPr lang="en-US" sz="2000" dirty="0"/>
          </a:p>
          <a:p>
            <a:pPr algn="just">
              <a:lnSpc>
                <a:spcPct val="150000"/>
              </a:lnSpc>
            </a:pP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95</a:t>
            </a:fld>
            <a:endParaRPr lang="en-US"/>
          </a:p>
        </p:txBody>
      </p:sp>
    </p:spTree>
    <p:extLst>
      <p:ext uri="{BB962C8B-B14F-4D97-AF65-F5344CB8AC3E}">
        <p14:creationId xmlns:p14="http://schemas.microsoft.com/office/powerpoint/2010/main" val="278970815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dirty="0"/>
              <a:t>دستور </a:t>
            </a:r>
            <a:r>
              <a:rPr lang="en-US" dirty="0"/>
              <a:t>GRANT</a:t>
            </a:r>
          </a:p>
        </p:txBody>
      </p:sp>
      <p:sp>
        <p:nvSpPr>
          <p:cNvPr id="3" name="Content Placeholder 2"/>
          <p:cNvSpPr>
            <a:spLocks noGrp="1"/>
          </p:cNvSpPr>
          <p:nvPr>
            <p:ph idx="1"/>
          </p:nvPr>
        </p:nvSpPr>
        <p:spPr>
          <a:xfrm>
            <a:off x="228600" y="1676400"/>
            <a:ext cx="8686800" cy="4419600"/>
          </a:xfrm>
        </p:spPr>
        <p:txBody>
          <a:bodyPr>
            <a:normAutofit fontScale="92500" lnSpcReduction="20000"/>
          </a:bodyPr>
          <a:lstStyle/>
          <a:p>
            <a:pPr marL="0" indent="0">
              <a:lnSpc>
                <a:spcPct val="150000"/>
              </a:lnSpc>
              <a:buNone/>
            </a:pPr>
            <a:r>
              <a:rPr lang="fa-IR" sz="2000" dirty="0"/>
              <a:t>همچنین امتیاز </a:t>
            </a:r>
            <a:r>
              <a:rPr lang="fa-IR" sz="2000" dirty="0" smtClean="0"/>
              <a:t> </a:t>
            </a:r>
            <a:r>
              <a:rPr lang="en-US" sz="2000" dirty="0" smtClean="0"/>
              <a:t>USAGE</a:t>
            </a:r>
            <a:r>
              <a:rPr lang="fa-IR" sz="2000" dirty="0" smtClean="0"/>
              <a:t> ، برای </a:t>
            </a:r>
            <a:r>
              <a:rPr lang="fa-IR" sz="2000" dirty="0"/>
              <a:t>استفاده از </a:t>
            </a:r>
            <a:r>
              <a:rPr lang="fa-IR" sz="2000" dirty="0" smtClean="0"/>
              <a:t>قابلیت هایی </a:t>
            </a:r>
            <a:r>
              <a:rPr lang="fa-IR" sz="2000" dirty="0"/>
              <a:t>مثل </a:t>
            </a:r>
            <a:r>
              <a:rPr lang="en-US" sz="2000" dirty="0"/>
              <a:t>View</a:t>
            </a:r>
            <a:r>
              <a:rPr lang="fa-IR" sz="2000" dirty="0"/>
              <a:t> یا اجازه استفاده از یک میدان می باشد. </a:t>
            </a:r>
            <a:r>
              <a:rPr lang="fa-IR" sz="2000" dirty="0" smtClean="0"/>
              <a:t>به </a:t>
            </a:r>
            <a:r>
              <a:rPr lang="fa-IR" sz="2000" dirty="0"/>
              <a:t>کمک دستور </a:t>
            </a:r>
            <a:r>
              <a:rPr lang="en-US" sz="2000" dirty="0"/>
              <a:t>GRANT</a:t>
            </a:r>
            <a:r>
              <a:rPr lang="fa-IR" sz="2000" dirty="0"/>
              <a:t> می توان به کاربری امتیاز داد و با دستور </a:t>
            </a:r>
            <a:r>
              <a:rPr lang="en-US" sz="2000" dirty="0"/>
              <a:t>REVOKE</a:t>
            </a:r>
            <a:r>
              <a:rPr lang="fa-IR" sz="2000" dirty="0"/>
              <a:t> می توان این امتیازها را پس گرفت. </a:t>
            </a:r>
            <a:endParaRPr lang="fa-IR" sz="2000" dirty="0" smtClean="0"/>
          </a:p>
          <a:p>
            <a:pPr marL="0" indent="0">
              <a:lnSpc>
                <a:spcPct val="150000"/>
              </a:lnSpc>
              <a:buNone/>
            </a:pPr>
            <a:endParaRPr lang="fa-IR" sz="2000" dirty="0" smtClean="0"/>
          </a:p>
          <a:p>
            <a:pPr algn="just">
              <a:lnSpc>
                <a:spcPct val="150000"/>
              </a:lnSpc>
            </a:pPr>
            <a:r>
              <a:rPr lang="fa-IR" sz="2000" dirty="0" smtClean="0"/>
              <a:t>فرم </a:t>
            </a:r>
            <a:r>
              <a:rPr lang="fa-IR" sz="2000" dirty="0"/>
              <a:t>کلی دستور </a:t>
            </a:r>
            <a:r>
              <a:rPr lang="en-US" sz="2000" dirty="0"/>
              <a:t>GRANT</a:t>
            </a:r>
            <a:r>
              <a:rPr lang="fa-IR" sz="2000" dirty="0"/>
              <a:t> به صورت زیر است:</a:t>
            </a:r>
            <a:endParaRPr lang="en-US" sz="2000" dirty="0"/>
          </a:p>
          <a:p>
            <a:pPr marL="0" indent="0" algn="just" rtl="0">
              <a:lnSpc>
                <a:spcPct val="150000"/>
              </a:lnSpc>
              <a:buNone/>
            </a:pPr>
            <a:r>
              <a:rPr lang="en-US" sz="2000" dirty="0"/>
              <a:t>GRANT  &lt;</a:t>
            </a:r>
            <a:r>
              <a:rPr lang="fa-IR" sz="2000" dirty="0"/>
              <a:t>لیست امتیازها</a:t>
            </a:r>
            <a:r>
              <a:rPr lang="en-US" sz="2000" dirty="0"/>
              <a:t>&gt;  ON  &lt;</a:t>
            </a:r>
            <a:r>
              <a:rPr lang="fa-IR" sz="2000" dirty="0"/>
              <a:t>بخشی از بانک اطلاعاتی </a:t>
            </a:r>
            <a:r>
              <a:rPr lang="en-US" sz="2000" dirty="0"/>
              <a:t>&gt;</a:t>
            </a:r>
          </a:p>
          <a:p>
            <a:pPr marL="0" indent="0" algn="just" rtl="0">
              <a:lnSpc>
                <a:spcPct val="150000"/>
              </a:lnSpc>
              <a:buNone/>
            </a:pPr>
            <a:r>
              <a:rPr lang="en-US" sz="2000" dirty="0"/>
              <a:t>TO   &lt;</a:t>
            </a:r>
            <a:r>
              <a:rPr lang="fa-IR" sz="2000" dirty="0"/>
              <a:t>لیستی از کاربران</a:t>
            </a:r>
            <a:r>
              <a:rPr lang="en-US" sz="2000" dirty="0"/>
              <a:t>&gt; [ with Grant Option ]</a:t>
            </a:r>
          </a:p>
          <a:p>
            <a:pPr algn="just">
              <a:lnSpc>
                <a:spcPct val="150000"/>
              </a:lnSpc>
            </a:pPr>
            <a:r>
              <a:rPr lang="fa-IR" sz="2000" dirty="0"/>
              <a:t>نوشتن عبارت </a:t>
            </a:r>
            <a:r>
              <a:rPr lang="en-US" sz="2000" dirty="0"/>
              <a:t>with Grant Option</a:t>
            </a:r>
            <a:r>
              <a:rPr lang="fa-IR" sz="2000" dirty="0"/>
              <a:t> باعث می شود کاربر مورد نظر بتواند این امتیازها را با دستور </a:t>
            </a:r>
            <a:r>
              <a:rPr lang="en-US" sz="2000" dirty="0"/>
              <a:t>Grant</a:t>
            </a:r>
            <a:r>
              <a:rPr lang="fa-IR" sz="2000" dirty="0"/>
              <a:t> دیگری به سایر کاربران نیز واگذار کند</a:t>
            </a:r>
            <a:r>
              <a:rPr lang="fa-IR" sz="2000" dirty="0" smtClean="0"/>
              <a:t>.</a:t>
            </a:r>
            <a:r>
              <a:rPr lang="en-US" sz="2000" dirty="0" smtClean="0"/>
              <a:t> </a:t>
            </a:r>
          </a:p>
          <a:p>
            <a:pPr marL="0" indent="0" algn="just">
              <a:lnSpc>
                <a:spcPct val="150000"/>
              </a:lnSpc>
              <a:buNone/>
            </a:pPr>
            <a:r>
              <a:rPr lang="fa-IR" sz="1800" b="1" u="sng" dirty="0"/>
              <a:t>مثال 67</a:t>
            </a:r>
            <a:r>
              <a:rPr lang="fa-IR" sz="1800" b="1" u="sng" dirty="0" smtClean="0"/>
              <a:t>:</a:t>
            </a:r>
            <a:endParaRPr lang="fa-IR" sz="2000" b="1" u="sng" dirty="0" smtClean="0"/>
          </a:p>
          <a:p>
            <a:pPr marL="0" indent="0" algn="l">
              <a:lnSpc>
                <a:spcPct val="150000"/>
              </a:lnSpc>
              <a:buNone/>
            </a:pPr>
            <a:r>
              <a:rPr lang="en-US" sz="2000" dirty="0" smtClean="0"/>
              <a:t>Grant    </a:t>
            </a:r>
            <a:r>
              <a:rPr lang="en-US" sz="2000" b="1" dirty="0" smtClean="0">
                <a:solidFill>
                  <a:srgbClr val="0070C0"/>
                </a:solidFill>
              </a:rPr>
              <a:t>Update, insert</a:t>
            </a:r>
            <a:r>
              <a:rPr lang="en-US" sz="2000" dirty="0" smtClean="0"/>
              <a:t>    ON      </a:t>
            </a:r>
            <a:r>
              <a:rPr lang="en-US" sz="2000" b="1" dirty="0" smtClean="0">
                <a:solidFill>
                  <a:srgbClr val="0070C0"/>
                </a:solidFill>
              </a:rPr>
              <a:t>S, SP</a:t>
            </a:r>
            <a:r>
              <a:rPr lang="en-US" sz="2000" dirty="0" smtClean="0"/>
              <a:t>     To     </a:t>
            </a:r>
            <a:r>
              <a:rPr lang="en-US" sz="2000" b="1" dirty="0" smtClean="0">
                <a:solidFill>
                  <a:srgbClr val="0070C0"/>
                </a:solidFill>
              </a:rPr>
              <a:t>ALI, JAVAD</a:t>
            </a:r>
            <a:endParaRPr lang="en-US" sz="2000" b="1" dirty="0">
              <a:solidFill>
                <a:srgbClr val="0070C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96</a:t>
            </a:fld>
            <a:endParaRPr lang="en-US"/>
          </a:p>
        </p:txBody>
      </p:sp>
    </p:spTree>
    <p:extLst>
      <p:ext uri="{BB962C8B-B14F-4D97-AF65-F5344CB8AC3E}">
        <p14:creationId xmlns:p14="http://schemas.microsoft.com/office/powerpoint/2010/main" val="213387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5" dur="500"/>
                                        <p:tgtEl>
                                          <p:spTgt spid="3">
                                            <p:txEl>
                                              <p:pRg st="3" end="3"/>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3" dur="500"/>
                                        <p:tgtEl>
                                          <p:spTgt spid="3">
                                            <p:txEl>
                                              <p:pRg st="5" end="5"/>
                                            </p:txEl>
                                          </p:spTgt>
                                        </p:tgtEl>
                                      </p:cBhvr>
                                    </p:animEffect>
                                  </p:childTnLst>
                                </p:cTn>
                              </p:par>
                            </p:childTnLst>
                          </p:cTn>
                        </p:par>
                        <p:par>
                          <p:cTn id="24" fill="hold">
                            <p:stCondLst>
                              <p:cond delay="500"/>
                            </p:stCondLst>
                            <p:childTnLst>
                              <p:par>
                                <p:cTn id="25" presetID="14" presetClass="entr" presetSubtype="10"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7" dur="500"/>
                                        <p:tgtEl>
                                          <p:spTgt spid="3">
                                            <p:txEl>
                                              <p:pRg st="6" end="6"/>
                                            </p:txEl>
                                          </p:spTgt>
                                        </p:tgtEl>
                                      </p:cBhvr>
                                    </p:animEffect>
                                  </p:childTnLst>
                                </p:cTn>
                              </p:par>
                            </p:childTnLst>
                          </p:cTn>
                        </p:par>
                        <p:par>
                          <p:cTn id="28" fill="hold">
                            <p:stCondLst>
                              <p:cond delay="1000"/>
                            </p:stCondLst>
                            <p:childTnLst>
                              <p:par>
                                <p:cTn id="29" presetID="14" presetClass="entr" presetSubtype="1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دستور </a:t>
            </a:r>
            <a:r>
              <a:rPr lang="en-US" dirty="0"/>
              <a:t>REVOKE</a:t>
            </a:r>
          </a:p>
        </p:txBody>
      </p:sp>
      <p:sp>
        <p:nvSpPr>
          <p:cNvPr id="3" name="Content Placeholder 2"/>
          <p:cNvSpPr>
            <a:spLocks noGrp="1"/>
          </p:cNvSpPr>
          <p:nvPr>
            <p:ph idx="1"/>
          </p:nvPr>
        </p:nvSpPr>
        <p:spPr/>
        <p:txBody>
          <a:bodyPr>
            <a:normAutofit/>
          </a:bodyPr>
          <a:lstStyle/>
          <a:p>
            <a:pPr marL="0" indent="0">
              <a:buNone/>
            </a:pPr>
            <a:r>
              <a:rPr lang="fa-IR" dirty="0"/>
              <a:t> </a:t>
            </a:r>
            <a:r>
              <a:rPr lang="fa-IR" dirty="0" smtClean="0"/>
              <a:t>فرم </a:t>
            </a:r>
            <a:r>
              <a:rPr lang="fa-IR" dirty="0"/>
              <a:t>کلی دستور </a:t>
            </a:r>
            <a:r>
              <a:rPr lang="en-US" dirty="0"/>
              <a:t>Revoke</a:t>
            </a:r>
            <a:r>
              <a:rPr lang="fa-IR" dirty="0"/>
              <a:t> به صورت زیر است</a:t>
            </a:r>
            <a:r>
              <a:rPr lang="fa-IR" dirty="0" smtClean="0"/>
              <a:t>.</a:t>
            </a:r>
          </a:p>
          <a:p>
            <a:pPr marL="0" indent="0">
              <a:buNone/>
            </a:pPr>
            <a:endParaRPr lang="en-US" dirty="0"/>
          </a:p>
          <a:p>
            <a:pPr marL="0" indent="0" algn="l" rtl="0">
              <a:buNone/>
            </a:pPr>
            <a:r>
              <a:rPr lang="en-US" sz="2000" dirty="0"/>
              <a:t>Revoke  &lt;</a:t>
            </a:r>
            <a:r>
              <a:rPr lang="fa-IR" sz="2000" dirty="0"/>
              <a:t>لیست امتیازها</a:t>
            </a:r>
            <a:r>
              <a:rPr lang="en-US" sz="2000" dirty="0"/>
              <a:t>&gt;  ON  &lt;</a:t>
            </a:r>
            <a:r>
              <a:rPr lang="fa-IR" sz="2000" dirty="0"/>
              <a:t>بخشی از بانک </a:t>
            </a:r>
            <a:r>
              <a:rPr lang="en-US" sz="2000" dirty="0"/>
              <a:t>&gt; From &lt;</a:t>
            </a:r>
            <a:r>
              <a:rPr lang="fa-IR" sz="2000" dirty="0"/>
              <a:t>لیستی از کاربران</a:t>
            </a:r>
            <a:r>
              <a:rPr lang="en-US" sz="2000" dirty="0" smtClean="0"/>
              <a:t>&gt;</a:t>
            </a:r>
          </a:p>
          <a:p>
            <a:pPr marL="0" indent="0" algn="l" rtl="0">
              <a:buNone/>
            </a:pPr>
            <a:endParaRPr lang="en-US" sz="2000" dirty="0" smtClean="0"/>
          </a:p>
          <a:p>
            <a:pPr marL="0" indent="0" rtl="0">
              <a:buNone/>
            </a:pPr>
            <a:r>
              <a:rPr lang="fa-IR" sz="2000" b="1" u="sng" dirty="0"/>
              <a:t>مثال 68:</a:t>
            </a:r>
            <a:endParaRPr lang="en-US" sz="2000" b="1" u="sng" dirty="0"/>
          </a:p>
          <a:p>
            <a:pPr marL="0" indent="0" algn="l">
              <a:buNone/>
            </a:pPr>
            <a:r>
              <a:rPr lang="en-US" dirty="0" smtClean="0"/>
              <a:t>Revoke    </a:t>
            </a:r>
            <a:r>
              <a:rPr lang="en-US" b="1" dirty="0" smtClean="0">
                <a:solidFill>
                  <a:srgbClr val="0070C0"/>
                </a:solidFill>
              </a:rPr>
              <a:t>insert</a:t>
            </a:r>
            <a:r>
              <a:rPr lang="en-US" dirty="0" smtClean="0"/>
              <a:t>    ON    </a:t>
            </a:r>
            <a:r>
              <a:rPr lang="en-US" b="1" dirty="0" smtClean="0">
                <a:solidFill>
                  <a:srgbClr val="0070C0"/>
                </a:solidFill>
              </a:rPr>
              <a:t>S</a:t>
            </a:r>
            <a:r>
              <a:rPr lang="en-US" dirty="0" smtClean="0"/>
              <a:t>    from    </a:t>
            </a:r>
            <a:r>
              <a:rPr lang="en-US" b="1" dirty="0" smtClean="0">
                <a:solidFill>
                  <a:srgbClr val="0070C0"/>
                </a:solidFill>
              </a:rPr>
              <a:t>ALI</a:t>
            </a:r>
          </a:p>
        </p:txBody>
      </p:sp>
      <p:sp>
        <p:nvSpPr>
          <p:cNvPr id="4" name="Slide Number Placeholder 3"/>
          <p:cNvSpPr>
            <a:spLocks noGrp="1"/>
          </p:cNvSpPr>
          <p:nvPr>
            <p:ph type="sldNum" sz="quarter" idx="12"/>
          </p:nvPr>
        </p:nvSpPr>
        <p:spPr/>
        <p:txBody>
          <a:bodyPr/>
          <a:lstStyle/>
          <a:p>
            <a:fld id="{B6F15528-21DE-4FAA-801E-634DDDAF4B2B}" type="slidenum">
              <a:rPr lang="en-US" smtClean="0"/>
              <a:pPr/>
              <a:t>97</a:t>
            </a:fld>
            <a:endParaRPr lang="en-US"/>
          </a:p>
        </p:txBody>
      </p:sp>
    </p:spTree>
    <p:extLst>
      <p:ext uri="{BB962C8B-B14F-4D97-AF65-F5344CB8AC3E}">
        <p14:creationId xmlns:p14="http://schemas.microsoft.com/office/powerpoint/2010/main" val="1614938787"/>
      </p:ext>
    </p:extLst>
  </p:cSld>
  <p:clrMapOvr>
    <a:masterClrMapping/>
  </p:clrMapOvr>
  <p:transition spd="slow">
    <p:randomBar dir="vert"/>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57200"/>
            <a:ext cx="8686800" cy="5638800"/>
          </a:xfrm>
        </p:spPr>
        <p:txBody>
          <a:bodyPr>
            <a:normAutofit lnSpcReduction="10000"/>
          </a:bodyPr>
          <a:lstStyle/>
          <a:p>
            <a:pPr marL="0" indent="0">
              <a:buNone/>
            </a:pPr>
            <a:r>
              <a:rPr lang="fa-IR" b="1" u="sng" dirty="0"/>
              <a:t>تذکر: </a:t>
            </a:r>
            <a:r>
              <a:rPr lang="en-US" b="1" u="sng" dirty="0" smtClean="0"/>
              <a:t> </a:t>
            </a:r>
          </a:p>
          <a:p>
            <a:pPr marL="0" indent="0">
              <a:buNone/>
            </a:pPr>
            <a:r>
              <a:rPr lang="fa-IR" dirty="0" smtClean="0"/>
              <a:t>امتیاز </a:t>
            </a:r>
            <a:r>
              <a:rPr lang="en-US" dirty="0"/>
              <a:t>Insert(X)</a:t>
            </a:r>
            <a:r>
              <a:rPr lang="fa-IR" dirty="0"/>
              <a:t> ، </a:t>
            </a:r>
            <a:r>
              <a:rPr lang="en-US" dirty="0"/>
              <a:t>Update(X)</a:t>
            </a:r>
            <a:r>
              <a:rPr lang="fa-IR" dirty="0"/>
              <a:t> و </a:t>
            </a:r>
            <a:r>
              <a:rPr lang="en-US" dirty="0"/>
              <a:t>References(X)</a:t>
            </a:r>
            <a:r>
              <a:rPr lang="fa-IR" dirty="0"/>
              <a:t> فقط برای ستون </a:t>
            </a:r>
            <a:r>
              <a:rPr lang="en-US" dirty="0"/>
              <a:t>X</a:t>
            </a:r>
            <a:r>
              <a:rPr lang="fa-IR" dirty="0"/>
              <a:t> می باشند</a:t>
            </a:r>
            <a:r>
              <a:rPr lang="fa-IR" dirty="0" smtClean="0"/>
              <a:t>.</a:t>
            </a:r>
          </a:p>
          <a:p>
            <a:pPr marL="0" indent="0">
              <a:buNone/>
            </a:pPr>
            <a:endParaRPr lang="fa-IR" dirty="0" smtClean="0"/>
          </a:p>
          <a:p>
            <a:pPr marL="0" indent="0">
              <a:buNone/>
            </a:pPr>
            <a:r>
              <a:rPr lang="fa-IR" b="1" u="sng" dirty="0" smtClean="0"/>
              <a:t>تذکر</a:t>
            </a:r>
            <a:r>
              <a:rPr lang="fa-IR" b="1" u="sng" dirty="0"/>
              <a:t>: </a:t>
            </a:r>
            <a:endParaRPr lang="en-US" b="1" u="sng" dirty="0" smtClean="0"/>
          </a:p>
          <a:p>
            <a:pPr marL="0" indent="0">
              <a:buNone/>
            </a:pPr>
            <a:r>
              <a:rPr lang="fa-IR" dirty="0" smtClean="0"/>
              <a:t>با </a:t>
            </a:r>
            <a:r>
              <a:rPr lang="fa-IR" dirty="0"/>
              <a:t>دستور </a:t>
            </a:r>
            <a:r>
              <a:rPr lang="en-US" dirty="0"/>
              <a:t>Revoke Grant Option ON</a:t>
            </a:r>
            <a:r>
              <a:rPr lang="fa-IR" dirty="0"/>
              <a:t> می توان فقط حق واگذاری امتیاز به غیر را باز پس گرفت ولی خود امتیاز همچنان به قوت خود باقی باشد</a:t>
            </a:r>
            <a:r>
              <a:rPr lang="fa-IR" dirty="0" smtClean="0"/>
              <a:t>.</a:t>
            </a:r>
          </a:p>
          <a:p>
            <a:pPr marL="0" indent="0">
              <a:buNone/>
            </a:pPr>
            <a:endParaRPr lang="fa-IR" dirty="0" smtClean="0"/>
          </a:p>
          <a:p>
            <a:pPr marL="0" indent="0">
              <a:buNone/>
            </a:pPr>
            <a:r>
              <a:rPr lang="fa-IR" b="1" u="sng" dirty="0" smtClean="0"/>
              <a:t>تذکر</a:t>
            </a:r>
            <a:r>
              <a:rPr lang="fa-IR" b="1" u="sng" dirty="0"/>
              <a:t>: </a:t>
            </a:r>
            <a:endParaRPr lang="en-US" b="1" u="sng" dirty="0" smtClean="0"/>
          </a:p>
          <a:p>
            <a:pPr marL="0" indent="0">
              <a:buNone/>
            </a:pPr>
            <a:r>
              <a:rPr lang="fa-IR" dirty="0" smtClean="0"/>
              <a:t>می </a:t>
            </a:r>
            <a:r>
              <a:rPr lang="fa-IR" dirty="0"/>
              <a:t>توان دستورات </a:t>
            </a:r>
            <a:r>
              <a:rPr lang="en-US" dirty="0"/>
              <a:t>SQL</a:t>
            </a:r>
            <a:r>
              <a:rPr lang="fa-IR" dirty="0"/>
              <a:t> را به 3 دسته زیر تقسیم کرد</a:t>
            </a:r>
            <a:r>
              <a:rPr lang="fa-IR" dirty="0" smtClean="0"/>
              <a:t>:</a:t>
            </a:r>
          </a:p>
          <a:p>
            <a:pPr marL="0" indent="0">
              <a:buNone/>
            </a:pPr>
            <a:endParaRPr lang="en-US" dirty="0"/>
          </a:p>
          <a:p>
            <a:pPr marL="777240" lvl="1" indent="-457200">
              <a:buFont typeface="+mj-lt"/>
              <a:buAutoNum type="arabicPeriod"/>
            </a:pPr>
            <a:r>
              <a:rPr lang="fa-IR" dirty="0"/>
              <a:t>دستورات </a:t>
            </a:r>
            <a:r>
              <a:rPr lang="en-US" dirty="0" smtClean="0"/>
              <a:t>DDL</a:t>
            </a:r>
            <a:r>
              <a:rPr lang="fa-IR" dirty="0" smtClean="0"/>
              <a:t> </a:t>
            </a:r>
            <a:r>
              <a:rPr lang="fa-IR" sz="1600" dirty="0" smtClean="0"/>
              <a:t>(</a:t>
            </a:r>
            <a:r>
              <a:rPr lang="fa-IR" sz="1600" dirty="0"/>
              <a:t>مثل </a:t>
            </a:r>
            <a:r>
              <a:rPr lang="en-US" sz="1600" dirty="0"/>
              <a:t>Create table</a:t>
            </a:r>
            <a:r>
              <a:rPr lang="fa-IR" sz="1600" dirty="0"/>
              <a:t> ، </a:t>
            </a:r>
            <a:r>
              <a:rPr lang="en-US" sz="1600" dirty="0"/>
              <a:t>Alter table</a:t>
            </a:r>
            <a:r>
              <a:rPr lang="fa-IR" sz="1600" dirty="0"/>
              <a:t> ، </a:t>
            </a:r>
            <a:r>
              <a:rPr lang="en-US" sz="1600" dirty="0"/>
              <a:t>drop table</a:t>
            </a:r>
            <a:r>
              <a:rPr lang="fa-IR" sz="1600" dirty="0"/>
              <a:t> ، </a:t>
            </a:r>
            <a:r>
              <a:rPr lang="en-US" sz="1600" dirty="0"/>
              <a:t>Create domain</a:t>
            </a:r>
            <a:r>
              <a:rPr lang="fa-IR" sz="1600" dirty="0"/>
              <a:t> ، </a:t>
            </a:r>
            <a:r>
              <a:rPr lang="en-US" sz="1600" dirty="0"/>
              <a:t>Alter domain</a:t>
            </a:r>
            <a:r>
              <a:rPr lang="fa-IR" sz="1600" dirty="0"/>
              <a:t> ، </a:t>
            </a:r>
            <a:r>
              <a:rPr lang="en-US" sz="1600" dirty="0"/>
              <a:t>drop domain</a:t>
            </a:r>
            <a:r>
              <a:rPr lang="fa-IR" sz="1600" dirty="0"/>
              <a:t> ، </a:t>
            </a:r>
            <a:r>
              <a:rPr lang="en-US" sz="1600" dirty="0"/>
              <a:t>Create index</a:t>
            </a:r>
            <a:r>
              <a:rPr lang="fa-IR" sz="1600" dirty="0"/>
              <a:t> ، </a:t>
            </a:r>
            <a:r>
              <a:rPr lang="en-US" sz="1600" dirty="0"/>
              <a:t>drop index</a:t>
            </a:r>
            <a:r>
              <a:rPr lang="fa-IR" sz="1600" dirty="0"/>
              <a:t> )</a:t>
            </a:r>
            <a:endParaRPr lang="en-US" sz="1600" dirty="0"/>
          </a:p>
          <a:p>
            <a:pPr marL="777240" lvl="1" indent="-457200">
              <a:buFont typeface="+mj-lt"/>
              <a:buAutoNum type="arabicPeriod"/>
            </a:pPr>
            <a:r>
              <a:rPr lang="fa-IR" dirty="0"/>
              <a:t>دستورات </a:t>
            </a:r>
            <a:r>
              <a:rPr lang="en-US" dirty="0"/>
              <a:t>DML</a:t>
            </a:r>
            <a:r>
              <a:rPr lang="fa-IR" dirty="0"/>
              <a:t> </a:t>
            </a:r>
            <a:r>
              <a:rPr lang="fa-IR" sz="1600" dirty="0"/>
              <a:t>( مثل : </a:t>
            </a:r>
            <a:r>
              <a:rPr lang="en-US" sz="1600" dirty="0"/>
              <a:t>Select</a:t>
            </a:r>
            <a:r>
              <a:rPr lang="fa-IR" sz="1600" dirty="0"/>
              <a:t> ، </a:t>
            </a:r>
            <a:r>
              <a:rPr lang="en-US" sz="1600" dirty="0"/>
              <a:t>Insert</a:t>
            </a:r>
            <a:r>
              <a:rPr lang="fa-IR" sz="1600" dirty="0"/>
              <a:t> ، </a:t>
            </a:r>
            <a:r>
              <a:rPr lang="en-US" sz="1600" dirty="0"/>
              <a:t>Update</a:t>
            </a:r>
            <a:r>
              <a:rPr lang="fa-IR" sz="1600" dirty="0"/>
              <a:t> ، </a:t>
            </a:r>
            <a:r>
              <a:rPr lang="en-US" sz="1600" dirty="0"/>
              <a:t>Delete</a:t>
            </a:r>
            <a:r>
              <a:rPr lang="fa-IR" sz="1600" dirty="0"/>
              <a:t> )</a:t>
            </a:r>
            <a:endParaRPr lang="en-US" sz="1600" dirty="0"/>
          </a:p>
          <a:p>
            <a:pPr marL="777240" lvl="1" indent="-457200">
              <a:buFont typeface="+mj-lt"/>
              <a:buAutoNum type="arabicPeriod"/>
            </a:pPr>
            <a:r>
              <a:rPr lang="ar-SA" dirty="0"/>
              <a:t>دستورات </a:t>
            </a:r>
            <a:r>
              <a:rPr lang="en-US" dirty="0"/>
              <a:t>DCL</a:t>
            </a:r>
            <a:r>
              <a:rPr lang="ar-SA" dirty="0"/>
              <a:t> </a:t>
            </a:r>
            <a:r>
              <a:rPr lang="ar-SA" sz="1600" dirty="0"/>
              <a:t>( مثل: </a:t>
            </a:r>
            <a:r>
              <a:rPr lang="en-US" sz="1600" dirty="0"/>
              <a:t>Grant</a:t>
            </a:r>
            <a:r>
              <a:rPr lang="ar-SA" sz="1600" dirty="0"/>
              <a:t> ، </a:t>
            </a:r>
            <a:r>
              <a:rPr lang="en-US" sz="1600" dirty="0"/>
              <a:t>Revoke</a:t>
            </a:r>
            <a:r>
              <a:rPr lang="ar-SA" sz="1600" dirty="0"/>
              <a:t> </a:t>
            </a:r>
            <a:r>
              <a:rPr lang="ar-SA" sz="1600" dirty="0" smtClean="0"/>
              <a:t>)</a:t>
            </a:r>
            <a:endParaRPr lang="fa-IR" sz="1600"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98</a:t>
            </a:fld>
            <a:endParaRPr lang="en-US"/>
          </a:p>
        </p:txBody>
      </p:sp>
    </p:spTree>
    <p:extLst>
      <p:ext uri="{BB962C8B-B14F-4D97-AF65-F5344CB8AC3E}">
        <p14:creationId xmlns:p14="http://schemas.microsoft.com/office/powerpoint/2010/main" val="105925223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5" dur="500"/>
                                        <p:tgtEl>
                                          <p:spTgt spid="3">
                                            <p:txEl>
                                              <p:pRg st="3" end="3"/>
                                            </p:txEl>
                                          </p:spTgt>
                                        </p:tgtEl>
                                      </p:cBhvr>
                                    </p:animEffect>
                                  </p:childTnLst>
                                </p:cTn>
                              </p:par>
                            </p:childTnLst>
                          </p:cTn>
                        </p:par>
                        <p:par>
                          <p:cTn id="16" fill="hold">
                            <p:stCondLst>
                              <p:cond delay="500"/>
                            </p:stCondLst>
                            <p:childTnLst>
                              <p:par>
                                <p:cTn id="17" presetID="14" presetClass="entr" presetSubtype="1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4" dur="500"/>
                                        <p:tgtEl>
                                          <p:spTgt spid="3">
                                            <p:txEl>
                                              <p:pRg st="6" end="6"/>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7" dur="500"/>
                                        <p:tgtEl>
                                          <p:spTgt spid="3">
                                            <p:txEl>
                                              <p:pRg st="7" end="7"/>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0" dur="500"/>
                                        <p:tgtEl>
                                          <p:spTgt spid="3">
                                            <p:txEl>
                                              <p:pRg st="9" end="9"/>
                                            </p:txEl>
                                          </p:spTgt>
                                        </p:tgtEl>
                                      </p:cBhvr>
                                    </p:animEffect>
                                  </p:childTnLst>
                                </p:cTn>
                              </p:par>
                              <p:par>
                                <p:cTn id="31" presetID="14" presetClass="entr" presetSubtype="1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3" dur="500"/>
                                        <p:tgtEl>
                                          <p:spTgt spid="3">
                                            <p:txEl>
                                              <p:pRg st="10" end="10"/>
                                            </p:txEl>
                                          </p:spTgt>
                                        </p:tgtEl>
                                      </p:cBhvr>
                                    </p:animEffect>
                                  </p:childTnLst>
                                </p:cTn>
                              </p:par>
                              <p:par>
                                <p:cTn id="34" presetID="14" presetClass="entr" presetSubtype="10" fill="hold" nodeType="withEffect">
                                  <p:stCondLst>
                                    <p:cond delay="0"/>
                                  </p:stCondLst>
                                  <p:childTnLst>
                                    <p:set>
                                      <p:cBhvr>
                                        <p:cTn id="35"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3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solidFill>
                  <a:schemeClr val="tx1"/>
                </a:solidFill>
                <a:cs typeface="B Nazanin" pitchFamily="2" charset="-78"/>
              </a:rPr>
              <a:t>پایان فصل </a:t>
            </a:r>
            <a:r>
              <a:rPr lang="fa-IR" dirty="0" smtClean="0">
                <a:solidFill>
                  <a:schemeClr val="tx1"/>
                </a:solidFill>
                <a:cs typeface="B Nazanin" pitchFamily="2" charset="-78"/>
              </a:rPr>
              <a:t>ششم</a:t>
            </a:r>
            <a:endParaRPr lang="en-US" dirty="0"/>
          </a:p>
        </p:txBody>
      </p:sp>
      <p:sp>
        <p:nvSpPr>
          <p:cNvPr id="4" name="Slide Number Placeholder 3"/>
          <p:cNvSpPr>
            <a:spLocks noGrp="1"/>
          </p:cNvSpPr>
          <p:nvPr>
            <p:ph type="sldNum" sz="quarter" idx="12"/>
          </p:nvPr>
        </p:nvSpPr>
        <p:spPr>
          <a:xfrm>
            <a:off x="7620000" y="6248400"/>
            <a:ext cx="762000" cy="365125"/>
          </a:xfrm>
        </p:spPr>
        <p:txBody>
          <a:bodyPr/>
          <a:lstStyle/>
          <a:p>
            <a:fld id="{B6F15528-21DE-4FAA-801E-634DDDAF4B2B}" type="slidenum">
              <a:rPr lang="en-US" smtClean="0"/>
              <a:pPr/>
              <a:t>99</a:t>
            </a:fld>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5682" b="5682"/>
          <a:stretch>
            <a:fillRect/>
          </a:stretch>
        </p:blipFill>
        <p:spPr>
          <a:xfrm>
            <a:off x="457200" y="457200"/>
            <a:ext cx="8229600" cy="4876800"/>
          </a:xfrm>
        </p:spPr>
      </p:pic>
    </p:spTree>
    <p:extLst>
      <p:ext uri="{BB962C8B-B14F-4D97-AF65-F5344CB8AC3E}">
        <p14:creationId xmlns:p14="http://schemas.microsoft.com/office/powerpoint/2010/main" val="68612760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Custom 10">
      <a:dk1>
        <a:sysClr val="windowText" lastClr="000000"/>
      </a:dk1>
      <a:lt1>
        <a:sysClr val="window" lastClr="FFFFFF"/>
      </a:lt1>
      <a:dk2>
        <a:srgbClr val="D99694"/>
      </a:dk2>
      <a:lt2>
        <a:srgbClr val="EEECE1"/>
      </a:lt2>
      <a:accent1>
        <a:srgbClr val="8369A5"/>
      </a:accent1>
      <a:accent2>
        <a:srgbClr val="C0504D"/>
      </a:accent2>
      <a:accent3>
        <a:srgbClr val="9BBB59"/>
      </a:accent3>
      <a:accent4>
        <a:srgbClr val="800080"/>
      </a:accent4>
      <a:accent5>
        <a:srgbClr val="4BACC6"/>
      </a:accent5>
      <a:accent6>
        <a:srgbClr val="F79646"/>
      </a:accent6>
      <a:hlink>
        <a:srgbClr val="0000FF"/>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4914</TotalTime>
  <Words>8645</Words>
  <Application>Microsoft Office PowerPoint</Application>
  <PresentationFormat>On-screen Show (4:3)</PresentationFormat>
  <Paragraphs>2262</Paragraphs>
  <Slides>99</Slides>
  <Notes>3</Notes>
  <HiddenSlides>0</HiddenSlides>
  <MMClips>0</MMClips>
  <ScaleCrop>false</ScaleCrop>
  <HeadingPairs>
    <vt:vector size="4" baseType="variant">
      <vt:variant>
        <vt:lpstr>Theme</vt:lpstr>
      </vt:variant>
      <vt:variant>
        <vt:i4>1</vt:i4>
      </vt:variant>
      <vt:variant>
        <vt:lpstr>Slide Titles</vt:lpstr>
      </vt:variant>
      <vt:variant>
        <vt:i4>99</vt:i4>
      </vt:variant>
    </vt:vector>
  </HeadingPairs>
  <TitlesOfParts>
    <vt:vector size="100" baseType="lpstr">
      <vt:lpstr>NewsPrint</vt:lpstr>
      <vt:lpstr>پایگاه داده ها  فصل ششم: SQL</vt:lpstr>
      <vt:lpstr>فهرست مطالب</vt:lpstr>
      <vt:lpstr>PowerPoint Presentation</vt:lpstr>
      <vt:lpstr>معرفی SQL</vt:lpstr>
      <vt:lpstr>PowerPoint Presentation</vt:lpstr>
      <vt:lpstr>PowerPoint Presentation</vt:lpstr>
      <vt:lpstr>انواع داده ای در SQL2</vt:lpstr>
      <vt:lpstr>تعریف دامنه های جدید</vt:lpstr>
      <vt:lpstr>PowerPoint Presentation</vt:lpstr>
      <vt:lpstr>اپراتورها در SQL</vt:lpstr>
      <vt:lpstr>PowerPoint Presentation</vt:lpstr>
      <vt:lpstr>PowerPoint Presentation</vt:lpstr>
      <vt:lpstr>تعریف بانک در SQL</vt:lpstr>
      <vt:lpstr>دستور Create Table</vt:lpstr>
      <vt:lpstr>PowerPoint Presentation</vt:lpstr>
      <vt:lpstr>Alter table</vt:lpstr>
      <vt:lpstr>PowerPoint Presentation</vt:lpstr>
      <vt:lpstr>PowerPoint Presentation</vt:lpstr>
      <vt:lpstr> DROP TABLE</vt:lpstr>
      <vt:lpstr> Create Index</vt:lpstr>
      <vt:lpstr>PowerPoint Presentation</vt:lpstr>
      <vt:lpstr>PowerPoint Presentation</vt:lpstr>
      <vt:lpstr>Drop Index</vt:lpstr>
      <vt:lpstr>کار با داده ها</vt:lpstr>
      <vt:lpstr>PowerPoint Presentation</vt:lpstr>
      <vt:lpstr>دستور SELECT</vt:lpstr>
      <vt:lpstr>فرمت کلی دستور select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عملگر between و in در select</vt:lpstr>
      <vt:lpstr>عملگر between و in در select</vt:lpstr>
      <vt:lpstr>عملگر like در select</vt:lpstr>
      <vt:lpstr>PowerPoint Presentation</vt:lpstr>
      <vt:lpstr>PowerPoint Presentation</vt:lpstr>
      <vt:lpstr>پرس و جوهای مبتنی بر پیوند جدول ها</vt:lpstr>
      <vt:lpstr>پرس و جوهای مبتنی بر پیوند جدول ها</vt:lpstr>
      <vt:lpstr>PowerPoint Presentation</vt:lpstr>
      <vt:lpstr>PowerPoint Presentation</vt:lpstr>
      <vt:lpstr>PowerPoint Presentation</vt:lpstr>
      <vt:lpstr>PowerPoint Presentation</vt:lpstr>
      <vt:lpstr>PowerPoint Presentation</vt:lpstr>
      <vt:lpstr>دستورات Select متداخل</vt:lpstr>
      <vt:lpstr>دستورات Select متداخل</vt:lpstr>
      <vt:lpstr>پرسش تو در تو</vt:lpstr>
      <vt:lpstr>توابع ستونی در select</vt:lpstr>
      <vt:lpstr>توابع ستونی در select</vt:lpstr>
      <vt:lpstr>توابع ستونی در select</vt:lpstr>
      <vt:lpstr>PowerPoint Presentation</vt:lpstr>
      <vt:lpstr>PowerPoint Presentation</vt:lpstr>
      <vt:lpstr>PowerPoint Presentation</vt:lpstr>
      <vt:lpstr>PowerPoint Presentation</vt:lpstr>
      <vt:lpstr>Group By و Having در select</vt:lpstr>
      <vt:lpstr>PowerPoint Presentation</vt:lpstr>
      <vt:lpstr>PowerPoint Presentation</vt:lpstr>
      <vt:lpstr>عملگرهای مجموعه ای در select</vt:lpstr>
      <vt:lpstr>عملگرهای مجموعه ای در select</vt:lpstr>
      <vt:lpstr>PowerPoint Presentation</vt:lpstr>
      <vt:lpstr>Exists در Select</vt:lpstr>
      <vt:lpstr>Exists در Select</vt:lpstr>
      <vt:lpstr>عملگرهای ALL و ANY</vt:lpstr>
      <vt:lpstr>PowerPoint Presentation</vt:lpstr>
      <vt:lpstr>پرس و جو با قید « همه»</vt:lpstr>
      <vt:lpstr>پرس و جو با قید « همه»</vt:lpstr>
      <vt:lpstr>دستور Insert</vt:lpstr>
      <vt:lpstr>دستور Insert</vt:lpstr>
      <vt:lpstr>PowerPoint Presentation</vt:lpstr>
      <vt:lpstr>PowerPoint Presentation</vt:lpstr>
      <vt:lpstr>PowerPoint Presentation</vt:lpstr>
      <vt:lpstr>دستور Update</vt:lpstr>
      <vt:lpstr>دستور Update</vt:lpstr>
      <vt:lpstr>PowerPoint Presentation</vt:lpstr>
      <vt:lpstr>PowerPoint Presentation</vt:lpstr>
      <vt:lpstr>دستور Delete</vt:lpstr>
      <vt:lpstr>دستور Delete</vt:lpstr>
      <vt:lpstr>PowerPoint Presentation</vt:lpstr>
      <vt:lpstr>دیدها (View) یا دیدگاه</vt:lpstr>
      <vt:lpstr>PowerPoint Presentation</vt:lpstr>
      <vt:lpstr>PowerPoint Presentation</vt:lpstr>
      <vt:lpstr>PowerPoint Presentation</vt:lpstr>
      <vt:lpstr>PowerPoint Presentation</vt:lpstr>
      <vt:lpstr>PowerPoint Presentation</vt:lpstr>
      <vt:lpstr>پیوند در SQL</vt:lpstr>
      <vt:lpstr>پیوند در SQL</vt:lpstr>
      <vt:lpstr>پیوند در SQL</vt:lpstr>
      <vt:lpstr>پیوند OUTER</vt:lpstr>
      <vt:lpstr>امنیت در SQL</vt:lpstr>
      <vt:lpstr>دستور GRANT</vt:lpstr>
      <vt:lpstr>دستور REVOKE</vt:lpstr>
      <vt:lpstr>PowerPoint Presentation</vt:lpstr>
      <vt:lpstr>پایان فصل ششم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405</cp:revision>
  <dcterms:created xsi:type="dcterms:W3CDTF">2006-08-16T00:00:00Z</dcterms:created>
  <dcterms:modified xsi:type="dcterms:W3CDTF">2014-08-23T05:28:20Z</dcterms:modified>
</cp:coreProperties>
</file>